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18.jpg" ContentType="image/jpg"/>
  <Override PartName="/ppt/media/image19.jpg" ContentType="image/jpg"/>
  <Override PartName="/ppt/media/image20.jpg" ContentType="image/jpg"/>
  <Override PartName="/ppt/media/image27.jpg" ContentType="image/jpg"/>
  <Override PartName="/ppt/media/image34.jpg" ContentType="image/jpg"/>
  <Override PartName="/ppt/media/image81.jpg" ContentType="image/jpg"/>
  <Override PartName="/ppt/media/image82.jpg" ContentType="image/jpg"/>
  <Override PartName="/ppt/media/image83.jpg" ContentType="image/jpg"/>
  <Override PartName="/ppt/media/image84.jpg" ContentType="image/jpg"/>
  <Override PartName="/ppt/media/image85.jpg" ContentType="image/jpg"/>
  <Override PartName="/ppt/media/image87.jpg" ContentType="image/jpg"/>
  <Override PartName="/ppt/media/image88.jpg" ContentType="image/jpg"/>
  <Override PartName="/ppt/media/image96.jpg" ContentType="image/jpg"/>
  <Override PartName="/ppt/media/image97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8"/>
  </p:notesMasterIdLst>
  <p:sldIdLst>
    <p:sldId id="256" r:id="rId2"/>
    <p:sldId id="486" r:id="rId3"/>
    <p:sldId id="374" r:id="rId4"/>
    <p:sldId id="375" r:id="rId5"/>
    <p:sldId id="376" r:id="rId6"/>
    <p:sldId id="377" r:id="rId7"/>
    <p:sldId id="378" r:id="rId8"/>
    <p:sldId id="285" r:id="rId9"/>
    <p:sldId id="379" r:id="rId10"/>
    <p:sldId id="279" r:id="rId11"/>
    <p:sldId id="280" r:id="rId12"/>
    <p:sldId id="281" r:id="rId13"/>
    <p:sldId id="282" r:id="rId14"/>
    <p:sldId id="283" r:id="rId15"/>
    <p:sldId id="284" r:id="rId16"/>
    <p:sldId id="380" r:id="rId17"/>
    <p:sldId id="432" r:id="rId18"/>
    <p:sldId id="381" r:id="rId19"/>
    <p:sldId id="433" r:id="rId20"/>
    <p:sldId id="286" r:id="rId21"/>
    <p:sldId id="287" r:id="rId22"/>
    <p:sldId id="288" r:id="rId23"/>
    <p:sldId id="290" r:id="rId24"/>
    <p:sldId id="291" r:id="rId25"/>
    <p:sldId id="292" r:id="rId26"/>
    <p:sldId id="382" r:id="rId27"/>
    <p:sldId id="434" r:id="rId28"/>
    <p:sldId id="407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85" r:id="rId37"/>
    <p:sldId id="435" r:id="rId38"/>
    <p:sldId id="300" r:id="rId39"/>
    <p:sldId id="301" r:id="rId40"/>
    <p:sldId id="302" r:id="rId41"/>
    <p:sldId id="305" r:id="rId42"/>
    <p:sldId id="303" r:id="rId43"/>
    <p:sldId id="304" r:id="rId44"/>
    <p:sldId id="436" r:id="rId45"/>
    <p:sldId id="437" r:id="rId46"/>
    <p:sldId id="438" r:id="rId47"/>
    <p:sldId id="384" r:id="rId48"/>
    <p:sldId id="439" r:id="rId49"/>
    <p:sldId id="440" r:id="rId50"/>
    <p:sldId id="406" r:id="rId51"/>
    <p:sldId id="441" r:id="rId52"/>
    <p:sldId id="442" r:id="rId53"/>
    <p:sldId id="306" r:id="rId54"/>
    <p:sldId id="307" r:id="rId55"/>
    <p:sldId id="308" r:id="rId56"/>
    <p:sldId id="309" r:id="rId57"/>
    <p:sldId id="310" r:id="rId58"/>
    <p:sldId id="311" r:id="rId59"/>
    <p:sldId id="443" r:id="rId60"/>
    <p:sldId id="444" r:id="rId61"/>
    <p:sldId id="386" r:id="rId62"/>
    <p:sldId id="445" r:id="rId63"/>
    <p:sldId id="414" r:id="rId64"/>
    <p:sldId id="446" r:id="rId65"/>
    <p:sldId id="387" r:id="rId66"/>
    <p:sldId id="447" r:id="rId67"/>
    <p:sldId id="388" r:id="rId68"/>
    <p:sldId id="448" r:id="rId69"/>
    <p:sldId id="449" r:id="rId70"/>
    <p:sldId id="389" r:id="rId71"/>
    <p:sldId id="450" r:id="rId72"/>
    <p:sldId id="451" r:id="rId73"/>
    <p:sldId id="411" r:id="rId74"/>
    <p:sldId id="452" r:id="rId75"/>
    <p:sldId id="453" r:id="rId76"/>
    <p:sldId id="312" r:id="rId77"/>
    <p:sldId id="454" r:id="rId78"/>
    <p:sldId id="313" r:id="rId79"/>
    <p:sldId id="314" r:id="rId80"/>
    <p:sldId id="315" r:id="rId81"/>
    <p:sldId id="316" r:id="rId82"/>
    <p:sldId id="455" r:id="rId83"/>
    <p:sldId id="317" r:id="rId84"/>
    <p:sldId id="318" r:id="rId85"/>
    <p:sldId id="456" r:id="rId86"/>
    <p:sldId id="319" r:id="rId87"/>
    <p:sldId id="320" r:id="rId88"/>
    <p:sldId id="457" r:id="rId89"/>
    <p:sldId id="321" r:id="rId90"/>
    <p:sldId id="322" r:id="rId91"/>
    <p:sldId id="323" r:id="rId92"/>
    <p:sldId id="390" r:id="rId93"/>
    <p:sldId id="391" r:id="rId94"/>
    <p:sldId id="392" r:id="rId95"/>
    <p:sldId id="393" r:id="rId96"/>
    <p:sldId id="458" r:id="rId97"/>
    <p:sldId id="394" r:id="rId98"/>
    <p:sldId id="459" r:id="rId99"/>
    <p:sldId id="408" r:id="rId100"/>
    <p:sldId id="460" r:id="rId101"/>
    <p:sldId id="395" r:id="rId102"/>
    <p:sldId id="409" r:id="rId103"/>
    <p:sldId id="461" r:id="rId104"/>
    <p:sldId id="410" r:id="rId105"/>
    <p:sldId id="462" r:id="rId106"/>
    <p:sldId id="463" r:id="rId107"/>
    <p:sldId id="412" r:id="rId108"/>
    <p:sldId id="464" r:id="rId109"/>
    <p:sldId id="465" r:id="rId110"/>
    <p:sldId id="413" r:id="rId111"/>
    <p:sldId id="324" r:id="rId112"/>
    <p:sldId id="325" r:id="rId113"/>
    <p:sldId id="326" r:id="rId114"/>
    <p:sldId id="327" r:id="rId115"/>
    <p:sldId id="396" r:id="rId116"/>
    <p:sldId id="466" r:id="rId117"/>
    <p:sldId id="415" r:id="rId118"/>
    <p:sldId id="467" r:id="rId119"/>
    <p:sldId id="416" r:id="rId120"/>
    <p:sldId id="468" r:id="rId121"/>
    <p:sldId id="472" r:id="rId122"/>
    <p:sldId id="469" r:id="rId123"/>
    <p:sldId id="471" r:id="rId124"/>
    <p:sldId id="328" r:id="rId125"/>
    <p:sldId id="470" r:id="rId126"/>
    <p:sldId id="329" r:id="rId127"/>
    <p:sldId id="330" r:id="rId128"/>
    <p:sldId id="331" r:id="rId129"/>
    <p:sldId id="397" r:id="rId130"/>
    <p:sldId id="417" r:id="rId131"/>
    <p:sldId id="473" r:id="rId132"/>
    <p:sldId id="332" r:id="rId133"/>
    <p:sldId id="333" r:id="rId134"/>
    <p:sldId id="334" r:id="rId135"/>
    <p:sldId id="335" r:id="rId136"/>
    <p:sldId id="336" r:id="rId137"/>
    <p:sldId id="337" r:id="rId138"/>
    <p:sldId id="338" r:id="rId139"/>
    <p:sldId id="339" r:id="rId140"/>
    <p:sldId id="340" r:id="rId141"/>
    <p:sldId id="341" r:id="rId142"/>
    <p:sldId id="342" r:id="rId143"/>
    <p:sldId id="343" r:id="rId144"/>
    <p:sldId id="474" r:id="rId145"/>
    <p:sldId id="344" r:id="rId146"/>
    <p:sldId id="475" r:id="rId147"/>
    <p:sldId id="368" r:id="rId148"/>
    <p:sldId id="476" r:id="rId149"/>
    <p:sldId id="369" r:id="rId150"/>
    <p:sldId id="477" r:id="rId151"/>
    <p:sldId id="345" r:id="rId152"/>
    <p:sldId id="370" r:id="rId153"/>
    <p:sldId id="403" r:id="rId154"/>
    <p:sldId id="404" r:id="rId155"/>
    <p:sldId id="405" r:id="rId156"/>
    <p:sldId id="422" r:id="rId157"/>
    <p:sldId id="478" r:id="rId158"/>
    <p:sldId id="420" r:id="rId159"/>
    <p:sldId id="479" r:id="rId160"/>
    <p:sldId id="423" r:id="rId161"/>
    <p:sldId id="480" r:id="rId162"/>
    <p:sldId id="421" r:id="rId163"/>
    <p:sldId id="424" r:id="rId164"/>
    <p:sldId id="371" r:id="rId165"/>
    <p:sldId id="346" r:id="rId166"/>
    <p:sldId id="347" r:id="rId167"/>
    <p:sldId id="348" r:id="rId168"/>
    <p:sldId id="349" r:id="rId169"/>
    <p:sldId id="350" r:id="rId170"/>
    <p:sldId id="351" r:id="rId171"/>
    <p:sldId id="352" r:id="rId172"/>
    <p:sldId id="353" r:id="rId173"/>
    <p:sldId id="354" r:id="rId174"/>
    <p:sldId id="481" r:id="rId175"/>
    <p:sldId id="482" r:id="rId176"/>
    <p:sldId id="398" r:id="rId177"/>
    <p:sldId id="483" r:id="rId178"/>
    <p:sldId id="418" r:id="rId179"/>
    <p:sldId id="484" r:id="rId180"/>
    <p:sldId id="366" r:id="rId181"/>
    <p:sldId id="372" r:id="rId182"/>
    <p:sldId id="373" r:id="rId183"/>
    <p:sldId id="355" r:id="rId184"/>
    <p:sldId id="356" r:id="rId185"/>
    <p:sldId id="357" r:id="rId186"/>
    <p:sldId id="358" r:id="rId187"/>
    <p:sldId id="359" r:id="rId188"/>
    <p:sldId id="360" r:id="rId189"/>
    <p:sldId id="361" r:id="rId190"/>
    <p:sldId id="362" r:id="rId191"/>
    <p:sldId id="363" r:id="rId192"/>
    <p:sldId id="364" r:id="rId193"/>
    <p:sldId id="365" r:id="rId194"/>
    <p:sldId id="367" r:id="rId195"/>
    <p:sldId id="399" r:id="rId196"/>
    <p:sldId id="419" r:id="rId197"/>
    <p:sldId id="400" r:id="rId198"/>
    <p:sldId id="402" r:id="rId199"/>
    <p:sldId id="425" r:id="rId200"/>
    <p:sldId id="426" r:id="rId201"/>
    <p:sldId id="427" r:id="rId202"/>
    <p:sldId id="428" r:id="rId203"/>
    <p:sldId id="429" r:id="rId204"/>
    <p:sldId id="430" r:id="rId205"/>
    <p:sldId id="431" r:id="rId206"/>
    <p:sldId id="485" r:id="rId207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821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1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tableStyles" Target="tableStyle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presProps" Target="presProp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viewProps" Target="view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FDEB3-A9A9-4861-9732-BA3A8FE7D72C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939A1-6936-4457-A3D2-9D418D75B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939A1-6936-4457-A3D2-9D418D75B4C1}" type="slidenum">
              <a:rPr lang="en-US" smtClean="0"/>
              <a:t>205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39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00573" y="1252183"/>
            <a:ext cx="16902953" cy="818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1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0941" y="13894"/>
            <a:ext cx="20083158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75162" y="1470620"/>
            <a:ext cx="12736195" cy="9409430"/>
          </a:xfrm>
          <a:custGeom>
            <a:avLst/>
            <a:gdLst/>
            <a:ahLst/>
            <a:cxnLst/>
            <a:rect l="l" t="t" r="r" b="b"/>
            <a:pathLst>
              <a:path w="12736194" h="9409430">
                <a:moveTo>
                  <a:pt x="12398910" y="9409085"/>
                </a:moveTo>
                <a:lnTo>
                  <a:pt x="336942" y="9409085"/>
                </a:lnTo>
                <a:lnTo>
                  <a:pt x="291221" y="9406009"/>
                </a:lnTo>
                <a:lnTo>
                  <a:pt x="247369" y="9397049"/>
                </a:lnTo>
                <a:lnTo>
                  <a:pt x="205789" y="9382606"/>
                </a:lnTo>
                <a:lnTo>
                  <a:pt x="166881" y="9363082"/>
                </a:lnTo>
                <a:lnTo>
                  <a:pt x="131046" y="9338879"/>
                </a:lnTo>
                <a:lnTo>
                  <a:pt x="98688" y="9310397"/>
                </a:lnTo>
                <a:lnTo>
                  <a:pt x="70206" y="9278038"/>
                </a:lnTo>
                <a:lnTo>
                  <a:pt x="46002" y="9242204"/>
                </a:lnTo>
                <a:lnTo>
                  <a:pt x="26478" y="9203296"/>
                </a:lnTo>
                <a:lnTo>
                  <a:pt x="12035" y="9161715"/>
                </a:lnTo>
                <a:lnTo>
                  <a:pt x="3075" y="9117863"/>
                </a:lnTo>
                <a:lnTo>
                  <a:pt x="0" y="9072142"/>
                </a:lnTo>
                <a:lnTo>
                  <a:pt x="0" y="336942"/>
                </a:lnTo>
                <a:lnTo>
                  <a:pt x="3075" y="291221"/>
                </a:lnTo>
                <a:lnTo>
                  <a:pt x="12035" y="247369"/>
                </a:lnTo>
                <a:lnTo>
                  <a:pt x="26478" y="205789"/>
                </a:lnTo>
                <a:lnTo>
                  <a:pt x="46002" y="166881"/>
                </a:lnTo>
                <a:lnTo>
                  <a:pt x="70206" y="131046"/>
                </a:lnTo>
                <a:lnTo>
                  <a:pt x="98688" y="98688"/>
                </a:lnTo>
                <a:lnTo>
                  <a:pt x="131046" y="70206"/>
                </a:lnTo>
                <a:lnTo>
                  <a:pt x="166881" y="46002"/>
                </a:lnTo>
                <a:lnTo>
                  <a:pt x="205789" y="26478"/>
                </a:lnTo>
                <a:lnTo>
                  <a:pt x="247369" y="12035"/>
                </a:lnTo>
                <a:lnTo>
                  <a:pt x="291221" y="3075"/>
                </a:lnTo>
                <a:lnTo>
                  <a:pt x="336942" y="0"/>
                </a:lnTo>
                <a:lnTo>
                  <a:pt x="12398910" y="0"/>
                </a:lnTo>
                <a:lnTo>
                  <a:pt x="12444631" y="3075"/>
                </a:lnTo>
                <a:lnTo>
                  <a:pt x="12488483" y="12035"/>
                </a:lnTo>
                <a:lnTo>
                  <a:pt x="12530063" y="26478"/>
                </a:lnTo>
                <a:lnTo>
                  <a:pt x="12568971" y="46002"/>
                </a:lnTo>
                <a:lnTo>
                  <a:pt x="12604806" y="70206"/>
                </a:lnTo>
                <a:lnTo>
                  <a:pt x="12637164" y="98688"/>
                </a:lnTo>
                <a:lnTo>
                  <a:pt x="12665646" y="131046"/>
                </a:lnTo>
                <a:lnTo>
                  <a:pt x="12689850" y="166881"/>
                </a:lnTo>
                <a:lnTo>
                  <a:pt x="12709374" y="205789"/>
                </a:lnTo>
                <a:lnTo>
                  <a:pt x="12723817" y="247369"/>
                </a:lnTo>
                <a:lnTo>
                  <a:pt x="12732777" y="291221"/>
                </a:lnTo>
                <a:lnTo>
                  <a:pt x="12735853" y="336942"/>
                </a:lnTo>
                <a:lnTo>
                  <a:pt x="12735853" y="9072142"/>
                </a:lnTo>
                <a:lnTo>
                  <a:pt x="12732777" y="9117863"/>
                </a:lnTo>
                <a:lnTo>
                  <a:pt x="12723817" y="9161715"/>
                </a:lnTo>
                <a:lnTo>
                  <a:pt x="12709374" y="9203296"/>
                </a:lnTo>
                <a:lnTo>
                  <a:pt x="12689850" y="9242204"/>
                </a:lnTo>
                <a:lnTo>
                  <a:pt x="12665646" y="9278038"/>
                </a:lnTo>
                <a:lnTo>
                  <a:pt x="12637164" y="9310397"/>
                </a:lnTo>
                <a:lnTo>
                  <a:pt x="12604806" y="9338879"/>
                </a:lnTo>
                <a:lnTo>
                  <a:pt x="12568971" y="9363082"/>
                </a:lnTo>
                <a:lnTo>
                  <a:pt x="12530063" y="9382606"/>
                </a:lnTo>
                <a:lnTo>
                  <a:pt x="12488483" y="9397049"/>
                </a:lnTo>
                <a:lnTo>
                  <a:pt x="12444631" y="9406009"/>
                </a:lnTo>
                <a:lnTo>
                  <a:pt x="12398910" y="9409085"/>
                </a:lnTo>
                <a:close/>
              </a:path>
            </a:pathLst>
          </a:custGeom>
          <a:ln w="3328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75159" y="2229247"/>
            <a:ext cx="12736195" cy="0"/>
          </a:xfrm>
          <a:custGeom>
            <a:avLst/>
            <a:gdLst/>
            <a:ahLst/>
            <a:cxnLst/>
            <a:rect l="l" t="t" r="r" b="b"/>
            <a:pathLst>
              <a:path w="12736194">
                <a:moveTo>
                  <a:pt x="0" y="0"/>
                </a:moveTo>
                <a:lnTo>
                  <a:pt x="12735853" y="0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043088" y="1439892"/>
            <a:ext cx="0" cy="9471025"/>
          </a:xfrm>
          <a:custGeom>
            <a:avLst/>
            <a:gdLst/>
            <a:ahLst/>
            <a:cxnLst/>
            <a:rect l="l" t="t" r="r" b="b"/>
            <a:pathLst>
              <a:path h="9471025">
                <a:moveTo>
                  <a:pt x="0" y="0"/>
                </a:moveTo>
                <a:lnTo>
                  <a:pt x="0" y="9470538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1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1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39844" y="4343141"/>
            <a:ext cx="9631680" cy="842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2115" y="2274042"/>
            <a:ext cx="18139869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Tahoma" panose="020B0604030504040204" pitchFamily="34" charset="0"/>
          <a:ea typeface="+mj-ea"/>
          <a:cs typeface="Tahoma" panose="020B0604030504040204" pitchFamily="34" charset="0"/>
        </a:defRPr>
      </a:lvl1pPr>
    </p:titleStyle>
    <p:bodyStyle>
      <a:lvl1pPr marL="0">
        <a:defRPr>
          <a:latin typeface="Tahoma" panose="020B0604030504040204" pitchFamily="34" charset="0"/>
          <a:ea typeface="+mn-ea"/>
          <a:cs typeface="Tahoma" panose="020B060403050404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em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em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e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5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emf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emf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emf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emf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emf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emf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emf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9.emf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5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4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95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96.jp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1.png"/><Relationship Id="rId4" Type="http://schemas.openxmlformats.org/officeDocument/2006/relationships/image" Target="../media/image6.jp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">
            <a:extLst>
              <a:ext uri="{FF2B5EF4-FFF2-40B4-BE49-F238E27FC236}">
                <a16:creationId xmlns:a16="http://schemas.microsoft.com/office/drawing/2014/main" id="{CB474E41-62C6-5F76-9920-16DF99B9E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82" y="0"/>
            <a:ext cx="20104806" cy="113089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110C1B-C6E1-2444-B93B-FE2A796F1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333" y="-5622925"/>
            <a:ext cx="21031199" cy="210311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CA2F67-3754-E358-D9BF-32268948B16B}"/>
              </a:ext>
            </a:extLst>
          </p:cNvPr>
          <p:cNvSpPr/>
          <p:nvPr/>
        </p:nvSpPr>
        <p:spPr>
          <a:xfrm>
            <a:off x="1454717" y="4723452"/>
            <a:ext cx="16343098" cy="18620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0160">
                  <a:solidFill>
                    <a:schemeClr val="tx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STRUCTURE OF ATOM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453751" y="635334"/>
            <a:ext cx="40623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Syllabus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052E1-075D-F0BE-CCA3-528E2FC199AF}"/>
              </a:ext>
            </a:extLst>
          </p:cNvPr>
          <p:cNvSpPr txBox="1"/>
          <p:nvPr/>
        </p:nvSpPr>
        <p:spPr>
          <a:xfrm>
            <a:off x="831850" y="2073275"/>
            <a:ext cx="17907000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Nature of electromagnetic radiation, photoelectric effect; Spectrum of the hydrogen atom. Bohr model of a hydrogen atom - its postulates, derivation of the relations for the energy of the electron and radii of the different orbits, limitations of Bohr's model; Dual nature of matter, de Broglie's relationship. Heisenberg uncertainty principle. 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Elementary ideas of quantum mechanics, quantum mechanics, the quantum mechanical model of the atom, its important features. Concept of atomic orbitals as one-electron wave functions: Variation of  Ψ and  Ψ </a:t>
            </a:r>
            <a:r>
              <a:rPr lang="en-US" sz="3600" baseline="30000" dirty="0">
                <a:solidFill>
                  <a:schemeClr val="bg1"/>
                </a:solidFill>
              </a:rPr>
              <a:t>2</a:t>
            </a:r>
            <a:r>
              <a:rPr lang="en-US" sz="3600" dirty="0">
                <a:solidFill>
                  <a:schemeClr val="bg1"/>
                </a:solidFill>
              </a:rPr>
              <a:t> with r for 1s and 2s orbitals: various quantum numbers  and their significance; shapes of s, p, and d - orbitals, electron spin and spin quantum number: 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Rules for filling electrons in orbits - Aufbau principle. Pauli's exclusion principle and Hund's rule, electronic configuration of elements, extra stability of half-filled and completely filled orbitals.</a:t>
            </a:r>
          </a:p>
        </p:txBody>
      </p:sp>
    </p:spTree>
    <p:extLst>
      <p:ext uri="{BB962C8B-B14F-4D97-AF65-F5344CB8AC3E}">
        <p14:creationId xmlns:p14="http://schemas.microsoft.com/office/powerpoint/2010/main" val="239063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928FE5-B9AE-4989-1DF2-11B9744C72AA}"/>
              </a:ext>
            </a:extLst>
          </p:cNvPr>
          <p:cNvSpPr/>
          <p:nvPr/>
        </p:nvSpPr>
        <p:spPr>
          <a:xfrm>
            <a:off x="4794250" y="3825875"/>
            <a:ext cx="11120352" cy="286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What is Everything Made of???</a:t>
            </a:r>
          </a:p>
          <a:p>
            <a:pPr algn="ctr"/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WHY SO DIVERSITY</a:t>
            </a:r>
          </a:p>
        </p:txBody>
      </p:sp>
    </p:spTree>
    <p:extLst>
      <p:ext uri="{BB962C8B-B14F-4D97-AF65-F5344CB8AC3E}">
        <p14:creationId xmlns:p14="http://schemas.microsoft.com/office/powerpoint/2010/main" val="3937348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A8C493-8B8A-900F-726A-3A90B76C1D1F}"/>
              </a:ext>
            </a:extLst>
          </p:cNvPr>
          <p:cNvSpPr txBox="1"/>
          <p:nvPr/>
        </p:nvSpPr>
        <p:spPr>
          <a:xfrm>
            <a:off x="5175250" y="3749675"/>
            <a:ext cx="1005037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Basic Idea about Atom </a:t>
            </a:r>
          </a:p>
          <a:p>
            <a:pPr algn="ctr"/>
            <a:r>
              <a:rPr lang="en-US" sz="5400" b="1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&amp; </a:t>
            </a:r>
          </a:p>
          <a:p>
            <a:pPr algn="ctr"/>
            <a:r>
              <a:rPr lang="en-US" sz="5400" b="1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Sub Atomic Particles</a:t>
            </a:r>
          </a:p>
        </p:txBody>
      </p:sp>
    </p:spTree>
    <p:extLst>
      <p:ext uri="{BB962C8B-B14F-4D97-AF65-F5344CB8AC3E}">
        <p14:creationId xmlns:p14="http://schemas.microsoft.com/office/powerpoint/2010/main" val="403658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254EF2-E84B-C85F-6828-EA8C61138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450" y="2835275"/>
            <a:ext cx="8297375" cy="4145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8D62D2-CDA9-C443-1652-3B63417719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8750" y="1506232"/>
            <a:ext cx="11729721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9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1A5B39D9-D470-D6BB-7784-28A3876C8156}"/>
              </a:ext>
            </a:extLst>
          </p:cNvPr>
          <p:cNvSpPr txBox="1">
            <a:spLocks/>
          </p:cNvSpPr>
          <p:nvPr/>
        </p:nvSpPr>
        <p:spPr>
          <a:xfrm>
            <a:off x="1536058" y="1238155"/>
            <a:ext cx="963803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3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0" cap="none" spc="-13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4950" b="1" i="0" u="none" strike="noStrike" kern="0" cap="none" spc="-8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Millikan’s </a:t>
            </a:r>
            <a:r>
              <a:rPr kumimoji="0" lang="en-US" sz="4950" b="1" i="0" u="none" strike="noStrike" kern="0" cap="none" spc="-165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Oil </a:t>
            </a:r>
            <a:r>
              <a:rPr kumimoji="0" lang="en-US" sz="4950" b="1" i="0" u="none" strike="noStrike" kern="0" cap="none" spc="-245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drop</a:t>
            </a:r>
            <a:r>
              <a:rPr kumimoji="0" lang="en-US" sz="4950" b="1" i="0" u="none" strike="noStrike" kern="0" cap="none" spc="-27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4950" b="1" i="0" u="none" strike="noStrike" kern="0" cap="none" spc="-1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experiment</a:t>
            </a:r>
            <a:endParaRPr kumimoji="0" lang="en-US" sz="495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B19C681A-DACB-0376-9567-2B8EBA589011}"/>
              </a:ext>
            </a:extLst>
          </p:cNvPr>
          <p:cNvSpPr/>
          <p:nvPr/>
        </p:nvSpPr>
        <p:spPr>
          <a:xfrm>
            <a:off x="2217461" y="2326418"/>
            <a:ext cx="8845929" cy="57300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1F87ACCB-9853-8763-473C-8BEB226A3930}"/>
              </a:ext>
            </a:extLst>
          </p:cNvPr>
          <p:cNvSpPr txBox="1"/>
          <p:nvPr/>
        </p:nvSpPr>
        <p:spPr>
          <a:xfrm>
            <a:off x="2179360" y="8563343"/>
            <a:ext cx="22745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649605" algn="l"/>
                <a:tab pos="1299845" algn="l"/>
                <a:tab pos="1855470" algn="l"/>
              </a:tabLst>
            </a:pPr>
            <a:r>
              <a:rPr sz="3300" i="1" spc="70" dirty="0">
                <a:solidFill>
                  <a:srgbClr val="FFFFFF"/>
                </a:solidFill>
                <a:latin typeface="Arial"/>
                <a:cs typeface="Arial"/>
              </a:rPr>
              <a:t>m	</a:t>
            </a:r>
            <a:r>
              <a:rPr sz="3300" spc="-120" dirty="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4950" u="heavy" spc="-179" baseline="37037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	</a:t>
            </a:r>
            <a:r>
              <a:rPr sz="4950" i="1" u="heavy" spc="-195" baseline="37037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e	</a:t>
            </a:r>
            <a:r>
              <a:rPr sz="3300" spc="-120" dirty="0">
                <a:solidFill>
                  <a:srgbClr val="FFFFFF"/>
                </a:solidFill>
                <a:latin typeface="Arial"/>
                <a:cs typeface="Arial"/>
              </a:rPr>
              <a:t>=</a:t>
            </a:r>
            <a:endParaRPr sz="33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771ED76-5538-7E50-888C-D0B02D14BD64}"/>
              </a:ext>
            </a:extLst>
          </p:cNvPr>
          <p:cNvSpPr txBox="1"/>
          <p:nvPr/>
        </p:nvSpPr>
        <p:spPr>
          <a:xfrm>
            <a:off x="3081308" y="8802917"/>
            <a:ext cx="95313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3300" i="1" spc="85" dirty="0">
                <a:solidFill>
                  <a:srgbClr val="FFFFFF"/>
                </a:solidFill>
                <a:latin typeface="Arial"/>
                <a:cs typeface="Arial"/>
              </a:rPr>
              <a:t>e/m</a:t>
            </a:r>
            <a:r>
              <a:rPr sz="2850" b="1" spc="127" baseline="-32163" dirty="0">
                <a:solidFill>
                  <a:srgbClr val="FFFFFF"/>
                </a:solidFill>
                <a:latin typeface="Helvetica"/>
                <a:cs typeface="Helvetica"/>
              </a:rPr>
              <a:t>e</a:t>
            </a:r>
            <a:endParaRPr sz="2850" baseline="-32163">
              <a:solidFill>
                <a:prstClr val="black"/>
              </a:solidFill>
              <a:latin typeface="Helvetica"/>
              <a:cs typeface="Helvetica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7C335021-635E-CE88-38F6-E0F955E42815}"/>
              </a:ext>
            </a:extLst>
          </p:cNvPr>
          <p:cNvSpPr txBox="1"/>
          <p:nvPr/>
        </p:nvSpPr>
        <p:spPr>
          <a:xfrm>
            <a:off x="8712131" y="8563343"/>
            <a:ext cx="345503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3300" spc="-12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300" spc="5" dirty="0">
                <a:solidFill>
                  <a:srgbClr val="FFFFFF"/>
                </a:solidFill>
                <a:latin typeface="Arial"/>
                <a:cs typeface="Arial"/>
              </a:rPr>
              <a:t>9.1094 </a:t>
            </a:r>
            <a:r>
              <a:rPr sz="4950" spc="-30" baseline="5050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4950" spc="-900" baseline="50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2850" b="1" spc="37" baseline="33625" dirty="0">
                <a:solidFill>
                  <a:srgbClr val="FFFFFF"/>
                </a:solidFill>
                <a:latin typeface="Helvetica"/>
                <a:cs typeface="Helvetica"/>
              </a:rPr>
              <a:t>-31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kg</a:t>
            </a:r>
            <a:endParaRPr sz="33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6AA4F39C-AC1E-1258-687D-462995C02E4B}"/>
              </a:ext>
            </a:extLst>
          </p:cNvPr>
          <p:cNvSpPr txBox="1"/>
          <p:nvPr/>
        </p:nvSpPr>
        <p:spPr>
          <a:xfrm>
            <a:off x="4539855" y="8284958"/>
            <a:ext cx="4053204" cy="1046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3300" spc="5" dirty="0">
                <a:solidFill>
                  <a:srgbClr val="FFFFFF"/>
                </a:solidFill>
                <a:latin typeface="Arial"/>
                <a:cs typeface="Arial"/>
              </a:rPr>
              <a:t>1.6022 </a:t>
            </a:r>
            <a:r>
              <a:rPr sz="4950" spc="-30" baseline="420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4950" spc="-375" baseline="420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2850" b="1" spc="-7" baseline="32163" dirty="0">
                <a:solidFill>
                  <a:srgbClr val="FFFFFF"/>
                </a:solidFill>
                <a:latin typeface="Helvetica"/>
                <a:cs typeface="Helvetica"/>
              </a:rPr>
              <a:t>-19</a:t>
            </a:r>
            <a:r>
              <a:rPr sz="3300" spc="-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33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spcBef>
                <a:spcPts val="120"/>
              </a:spcBef>
            </a:pPr>
            <a:r>
              <a:rPr sz="3300" spc="5" dirty="0">
                <a:solidFill>
                  <a:srgbClr val="FFFFFF"/>
                </a:solidFill>
                <a:latin typeface="Arial"/>
                <a:cs typeface="Arial"/>
              </a:rPr>
              <a:t>1.758820 </a:t>
            </a:r>
            <a:r>
              <a:rPr sz="4950" spc="-30" baseline="4208" dirty="0">
                <a:solidFill>
                  <a:srgbClr val="FFFFFF"/>
                </a:solidFill>
                <a:latin typeface="Arial"/>
                <a:cs typeface="Arial"/>
              </a:rPr>
              <a:t>x </a:t>
            </a:r>
            <a:r>
              <a:rPr sz="3300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2850" b="1" spc="-37" baseline="32163" dirty="0">
                <a:solidFill>
                  <a:srgbClr val="FFFFFF"/>
                </a:solidFill>
                <a:latin typeface="Helvetica"/>
                <a:cs typeface="Helvetica"/>
              </a:rPr>
              <a:t>11</a:t>
            </a:r>
            <a:r>
              <a:rPr sz="3300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300" spc="-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Arial"/>
                <a:cs typeface="Arial"/>
              </a:rPr>
              <a:t>kg</a:t>
            </a:r>
            <a:r>
              <a:rPr sz="2850" b="1" spc="60" baseline="32163" dirty="0">
                <a:solidFill>
                  <a:srgbClr val="FFFFFF"/>
                </a:solidFill>
                <a:latin typeface="Helvetica"/>
                <a:cs typeface="Helvetica"/>
              </a:rPr>
              <a:t>-1</a:t>
            </a:r>
            <a:endParaRPr sz="2850" baseline="32163">
              <a:solidFill>
                <a:prstClr val="black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38187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11" name="Picture 10" descr="A screenshot of a computer">
            <a:extLst>
              <a:ext uri="{FF2B5EF4-FFF2-40B4-BE49-F238E27FC236}">
                <a16:creationId xmlns:a16="http://schemas.microsoft.com/office/drawing/2014/main" id="{741945F1-9AB1-2A30-BB99-C64A01258B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15635" r="7170" b="54043"/>
          <a:stretch/>
        </p:blipFill>
        <p:spPr>
          <a:xfrm>
            <a:off x="1631950" y="3063875"/>
            <a:ext cx="168402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360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28778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size of nucleus is of the order of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-12 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       2.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-8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      3.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-15 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    4.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56972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minimum real charge on any particle which can exist 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1.6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-19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Coulomb    2. 1.6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Coulomb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4.8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-10‑ 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Coulomb     4. Zero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66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C93C9000-E0F6-AA23-2C15-2AFE748F7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" y="0"/>
            <a:ext cx="20097374" cy="11309350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A2555CBC-54BA-F4F4-38BA-316D6C5B71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517A33-0192-46E4-E14C-A8B943862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05511" cy="11309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84EBA6-C272-7A6B-75A7-A178F5061533}"/>
              </a:ext>
            </a:extLst>
          </p:cNvPr>
          <p:cNvSpPr txBox="1"/>
          <p:nvPr/>
        </p:nvSpPr>
        <p:spPr>
          <a:xfrm>
            <a:off x="4260850" y="3749675"/>
            <a:ext cx="13182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spc="-17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Atomic </a:t>
            </a:r>
            <a:r>
              <a:rPr lang="en-US" sz="7200" spc="-23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number, </a:t>
            </a:r>
            <a:r>
              <a:rPr lang="en-US" sz="7200" spc="-18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 </a:t>
            </a:r>
            <a:r>
              <a:rPr lang="en-US" sz="7200" spc="-2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 </a:t>
            </a:r>
          </a:p>
          <a:p>
            <a:r>
              <a:rPr lang="en-US" sz="7200" spc="-2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and </a:t>
            </a:r>
            <a:r>
              <a:rPr lang="en-US" sz="7200" spc="-114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Atomic</a:t>
            </a:r>
            <a:r>
              <a:rPr lang="en-US" sz="7200" spc="12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200" spc="-19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symbols</a:t>
            </a:r>
            <a:endParaRPr lang="en-IN" sz="7200" dirty="0">
              <a:ln>
                <a:solidFill>
                  <a:srgbClr val="92D050"/>
                </a:solidFill>
              </a:ln>
              <a:solidFill>
                <a:srgbClr val="92D05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3B6BEB-E079-EE1E-2A52-2005504A9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5511" cy="113093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412" y="1245223"/>
            <a:ext cx="1532163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950" spc="-170" dirty="0"/>
              <a:t>Atomic </a:t>
            </a:r>
            <a:r>
              <a:rPr lang="en-US" sz="4950" spc="-235" dirty="0"/>
              <a:t>number, </a:t>
            </a:r>
            <a:r>
              <a:rPr lang="en-US" sz="4950" spc="-185" dirty="0"/>
              <a:t>mass </a:t>
            </a:r>
            <a:r>
              <a:rPr lang="en-US" sz="4950" spc="-210" dirty="0"/>
              <a:t>number and </a:t>
            </a:r>
            <a:r>
              <a:rPr lang="en-US" sz="4950" spc="-114" dirty="0"/>
              <a:t>atomic</a:t>
            </a:r>
            <a:r>
              <a:rPr lang="en-US" sz="4950" spc="125" dirty="0"/>
              <a:t> </a:t>
            </a:r>
            <a:r>
              <a:rPr lang="en-US" sz="4950" spc="-190" dirty="0"/>
              <a:t>symbols</a:t>
            </a:r>
            <a:endParaRPr lang="en-US" sz="4950" dirty="0"/>
          </a:p>
        </p:txBody>
      </p:sp>
      <p:sp>
        <p:nvSpPr>
          <p:cNvPr id="3" name="object 3"/>
          <p:cNvSpPr/>
          <p:nvPr/>
        </p:nvSpPr>
        <p:spPr>
          <a:xfrm>
            <a:off x="2136969" y="2511069"/>
            <a:ext cx="10899140" cy="4895215"/>
          </a:xfrm>
          <a:custGeom>
            <a:avLst/>
            <a:gdLst/>
            <a:ahLst/>
            <a:cxnLst/>
            <a:rect l="l" t="t" r="r" b="b"/>
            <a:pathLst>
              <a:path w="10899140" h="4895215">
                <a:moveTo>
                  <a:pt x="10483481" y="0"/>
                </a:moveTo>
                <a:lnTo>
                  <a:pt x="415348" y="0"/>
                </a:lnTo>
                <a:lnTo>
                  <a:pt x="367085" y="2807"/>
                </a:lnTo>
                <a:lnTo>
                  <a:pt x="320411" y="11019"/>
                </a:lnTo>
                <a:lnTo>
                  <a:pt x="275644" y="24316"/>
                </a:lnTo>
                <a:lnTo>
                  <a:pt x="233103" y="42381"/>
                </a:lnTo>
                <a:lnTo>
                  <a:pt x="193104" y="64897"/>
                </a:lnTo>
                <a:lnTo>
                  <a:pt x="155966" y="91544"/>
                </a:lnTo>
                <a:lnTo>
                  <a:pt x="122008" y="122006"/>
                </a:lnTo>
                <a:lnTo>
                  <a:pt x="91545" y="155965"/>
                </a:lnTo>
                <a:lnTo>
                  <a:pt x="64897" y="193101"/>
                </a:lnTo>
                <a:lnTo>
                  <a:pt x="42382" y="233099"/>
                </a:lnTo>
                <a:lnTo>
                  <a:pt x="24316" y="275639"/>
                </a:lnTo>
                <a:lnTo>
                  <a:pt x="11019" y="320404"/>
                </a:lnTo>
                <a:lnTo>
                  <a:pt x="2807" y="367076"/>
                </a:lnTo>
                <a:lnTo>
                  <a:pt x="0" y="415338"/>
                </a:lnTo>
                <a:lnTo>
                  <a:pt x="0" y="4479559"/>
                </a:lnTo>
                <a:lnTo>
                  <a:pt x="2807" y="4527823"/>
                </a:lnTo>
                <a:lnTo>
                  <a:pt x="11019" y="4574497"/>
                </a:lnTo>
                <a:lnTo>
                  <a:pt x="24316" y="4619263"/>
                </a:lnTo>
                <a:lnTo>
                  <a:pt x="42382" y="4661805"/>
                </a:lnTo>
                <a:lnTo>
                  <a:pt x="64897" y="4701803"/>
                </a:lnTo>
                <a:lnTo>
                  <a:pt x="91545" y="4738941"/>
                </a:lnTo>
                <a:lnTo>
                  <a:pt x="122008" y="4772900"/>
                </a:lnTo>
                <a:lnTo>
                  <a:pt x="155966" y="4803362"/>
                </a:lnTo>
                <a:lnTo>
                  <a:pt x="193104" y="4830010"/>
                </a:lnTo>
                <a:lnTo>
                  <a:pt x="233103" y="4852526"/>
                </a:lnTo>
                <a:lnTo>
                  <a:pt x="275644" y="4870591"/>
                </a:lnTo>
                <a:lnTo>
                  <a:pt x="320411" y="4883889"/>
                </a:lnTo>
                <a:lnTo>
                  <a:pt x="367085" y="4892100"/>
                </a:lnTo>
                <a:lnTo>
                  <a:pt x="415348" y="4894908"/>
                </a:lnTo>
                <a:lnTo>
                  <a:pt x="10483481" y="4894908"/>
                </a:lnTo>
                <a:lnTo>
                  <a:pt x="10531745" y="4892100"/>
                </a:lnTo>
                <a:lnTo>
                  <a:pt x="10578419" y="4883889"/>
                </a:lnTo>
                <a:lnTo>
                  <a:pt x="10623185" y="4870591"/>
                </a:lnTo>
                <a:lnTo>
                  <a:pt x="10665727" y="4852526"/>
                </a:lnTo>
                <a:lnTo>
                  <a:pt x="10705725" y="4830010"/>
                </a:lnTo>
                <a:lnTo>
                  <a:pt x="10742863" y="4803362"/>
                </a:lnTo>
                <a:lnTo>
                  <a:pt x="10776822" y="4772900"/>
                </a:lnTo>
                <a:lnTo>
                  <a:pt x="10807284" y="4738941"/>
                </a:lnTo>
                <a:lnTo>
                  <a:pt x="10833932" y="4701803"/>
                </a:lnTo>
                <a:lnTo>
                  <a:pt x="10856448" y="4661805"/>
                </a:lnTo>
                <a:lnTo>
                  <a:pt x="10874513" y="4619263"/>
                </a:lnTo>
                <a:lnTo>
                  <a:pt x="10887811" y="4574497"/>
                </a:lnTo>
                <a:lnTo>
                  <a:pt x="10896022" y="4527823"/>
                </a:lnTo>
                <a:lnTo>
                  <a:pt x="10898830" y="4479559"/>
                </a:lnTo>
                <a:lnTo>
                  <a:pt x="10898830" y="415338"/>
                </a:lnTo>
                <a:lnTo>
                  <a:pt x="10896022" y="367076"/>
                </a:lnTo>
                <a:lnTo>
                  <a:pt x="10887811" y="320404"/>
                </a:lnTo>
                <a:lnTo>
                  <a:pt x="10874513" y="275639"/>
                </a:lnTo>
                <a:lnTo>
                  <a:pt x="10856448" y="233099"/>
                </a:lnTo>
                <a:lnTo>
                  <a:pt x="10833932" y="193101"/>
                </a:lnTo>
                <a:lnTo>
                  <a:pt x="10807284" y="155965"/>
                </a:lnTo>
                <a:lnTo>
                  <a:pt x="10776822" y="122006"/>
                </a:lnTo>
                <a:lnTo>
                  <a:pt x="10742863" y="91544"/>
                </a:lnTo>
                <a:lnTo>
                  <a:pt x="10705725" y="64897"/>
                </a:lnTo>
                <a:lnTo>
                  <a:pt x="10665727" y="42381"/>
                </a:lnTo>
                <a:lnTo>
                  <a:pt x="10623185" y="24316"/>
                </a:lnTo>
                <a:lnTo>
                  <a:pt x="10578419" y="11019"/>
                </a:lnTo>
                <a:lnTo>
                  <a:pt x="10531745" y="2807"/>
                </a:lnTo>
                <a:lnTo>
                  <a:pt x="104834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57628" y="2844987"/>
            <a:ext cx="10057505" cy="42270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BF48C9-F665-219C-5FAA-90EEBC29E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9998" y="955634"/>
            <a:ext cx="17361252" cy="2379947"/>
          </a:xfrm>
          <a:prstGeom prst="rect">
            <a:avLst/>
          </a:prstGeom>
        </p:spPr>
        <p:txBody>
          <a:bodyPr vert="horz" wrap="square" lIns="0" tIns="32258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2540"/>
              </a:spcBef>
            </a:pPr>
            <a:r>
              <a:rPr lang="en-US" sz="4950" spc="-150" dirty="0">
                <a:latin typeface="+mj-lt"/>
              </a:rPr>
              <a:t>Isotopes</a:t>
            </a:r>
            <a:endParaRPr lang="en-US" sz="4950" dirty="0">
              <a:latin typeface="+mj-lt"/>
            </a:endParaRPr>
          </a:p>
          <a:p>
            <a:pPr marL="38100" marR="30480">
              <a:lnSpc>
                <a:spcPct val="127000"/>
              </a:lnSpc>
              <a:spcBef>
                <a:spcPts val="560"/>
              </a:spcBef>
              <a:tabLst>
                <a:tab pos="3223260" algn="l"/>
              </a:tabLst>
            </a:pPr>
            <a:r>
              <a:rPr lang="en-US" sz="3300" b="0" spc="50" dirty="0">
                <a:latin typeface="+mj-lt"/>
              </a:rPr>
              <a:t>Atoms</a:t>
            </a:r>
            <a:r>
              <a:rPr lang="en-US" sz="3300" b="0" spc="-105" dirty="0">
                <a:latin typeface="+mj-lt"/>
              </a:rPr>
              <a:t> </a:t>
            </a:r>
            <a:r>
              <a:rPr lang="en-US" sz="3300" b="0" spc="130" dirty="0">
                <a:latin typeface="+mj-lt"/>
              </a:rPr>
              <a:t>of</a:t>
            </a:r>
            <a:r>
              <a:rPr lang="en-US" sz="3300" b="0" spc="-105" dirty="0">
                <a:latin typeface="+mj-lt"/>
              </a:rPr>
              <a:t> </a:t>
            </a:r>
            <a:r>
              <a:rPr lang="en-US" sz="3300" b="0" spc="15" dirty="0">
                <a:latin typeface="+mj-lt"/>
              </a:rPr>
              <a:t>the</a:t>
            </a:r>
            <a:r>
              <a:rPr lang="en-US" sz="3300" b="0" spc="-95" dirty="0">
                <a:latin typeface="+mj-lt"/>
              </a:rPr>
              <a:t> </a:t>
            </a:r>
            <a:r>
              <a:rPr lang="en-US" sz="3300" b="0" spc="15" dirty="0">
                <a:latin typeface="+mj-lt"/>
              </a:rPr>
              <a:t>same</a:t>
            </a:r>
            <a:r>
              <a:rPr lang="en-US" sz="3300" b="0" spc="-100" dirty="0">
                <a:latin typeface="+mj-lt"/>
              </a:rPr>
              <a:t> </a:t>
            </a:r>
            <a:r>
              <a:rPr lang="en-US" sz="3300" b="0" spc="10" dirty="0">
                <a:latin typeface="+mj-lt"/>
              </a:rPr>
              <a:t>element</a:t>
            </a:r>
            <a:r>
              <a:rPr lang="en-US" sz="3300" b="0" spc="-100" dirty="0">
                <a:latin typeface="+mj-lt"/>
              </a:rPr>
              <a:t> </a:t>
            </a:r>
            <a:r>
              <a:rPr lang="en-US" sz="3300" b="0" spc="-20" dirty="0">
                <a:latin typeface="+mj-lt"/>
              </a:rPr>
              <a:t>having</a:t>
            </a:r>
            <a:r>
              <a:rPr lang="en-US" sz="3300" b="0" spc="-100" dirty="0">
                <a:latin typeface="+mj-lt"/>
              </a:rPr>
              <a:t> </a:t>
            </a:r>
            <a:r>
              <a:rPr lang="en-US" sz="3300" b="0" spc="15" dirty="0">
                <a:latin typeface="+mj-lt"/>
              </a:rPr>
              <a:t>same</a:t>
            </a:r>
            <a:r>
              <a:rPr lang="en-US" sz="3300" b="0" spc="-100" dirty="0">
                <a:latin typeface="+mj-lt"/>
              </a:rPr>
              <a:t> </a:t>
            </a:r>
            <a:r>
              <a:rPr lang="en-US" sz="3300" b="0" spc="60" dirty="0">
                <a:latin typeface="+mj-lt"/>
              </a:rPr>
              <a:t>atomic  </a:t>
            </a:r>
            <a:r>
              <a:rPr lang="en-US" sz="3300" b="0" spc="10" dirty="0">
                <a:latin typeface="+mj-lt"/>
              </a:rPr>
              <a:t>number(</a:t>
            </a:r>
            <a:r>
              <a:rPr lang="en-US" sz="3300" b="0" spc="-90" dirty="0">
                <a:latin typeface="+mj-lt"/>
              </a:rPr>
              <a:t> </a:t>
            </a:r>
            <a:r>
              <a:rPr lang="en-US" sz="3300" b="0" spc="-75" dirty="0">
                <a:latin typeface="+mj-lt"/>
              </a:rPr>
              <a:t>p</a:t>
            </a:r>
            <a:r>
              <a:rPr lang="en-US" sz="2850" spc="-112" baseline="32163" dirty="0">
                <a:latin typeface="+mj-lt"/>
                <a:cs typeface="Helvetica"/>
              </a:rPr>
              <a:t>+</a:t>
            </a:r>
            <a:r>
              <a:rPr lang="en-US" sz="3300" b="0" spc="-75" dirty="0">
                <a:latin typeface="+mj-lt"/>
              </a:rPr>
              <a:t>),</a:t>
            </a:r>
            <a:r>
              <a:rPr lang="en-US" sz="3300" b="0" spc="-90" dirty="0">
                <a:latin typeface="+mj-lt"/>
              </a:rPr>
              <a:t> </a:t>
            </a:r>
            <a:r>
              <a:rPr lang="en-US" sz="3300" b="0" spc="45" dirty="0">
                <a:latin typeface="+mj-lt"/>
              </a:rPr>
              <a:t>but	</a:t>
            </a:r>
            <a:r>
              <a:rPr lang="en-US" sz="3300" b="0" spc="50" dirty="0">
                <a:latin typeface="+mj-lt"/>
              </a:rPr>
              <a:t>different </a:t>
            </a:r>
            <a:r>
              <a:rPr lang="en-US" sz="3300" b="0" spc="45" dirty="0">
                <a:latin typeface="+mj-lt"/>
              </a:rPr>
              <a:t>mass </a:t>
            </a:r>
            <a:r>
              <a:rPr lang="en-US" sz="3300" b="0" spc="5" dirty="0">
                <a:latin typeface="+mj-lt"/>
              </a:rPr>
              <a:t>number </a:t>
            </a:r>
            <a:r>
              <a:rPr lang="en-US" sz="3300" b="0" spc="-25" dirty="0">
                <a:latin typeface="+mj-lt"/>
              </a:rPr>
              <a:t>(p</a:t>
            </a:r>
            <a:r>
              <a:rPr lang="en-US" sz="2850" spc="-37" baseline="32163" dirty="0">
                <a:latin typeface="+mj-lt"/>
                <a:cs typeface="Helvetica"/>
              </a:rPr>
              <a:t>+</a:t>
            </a:r>
            <a:r>
              <a:rPr lang="en-US" sz="3300" b="0" spc="-25" dirty="0">
                <a:latin typeface="+mj-lt"/>
              </a:rPr>
              <a:t>+</a:t>
            </a:r>
            <a:r>
              <a:rPr lang="en-US" sz="3300" b="0" spc="-535" dirty="0">
                <a:latin typeface="+mj-lt"/>
              </a:rPr>
              <a:t> </a:t>
            </a:r>
            <a:r>
              <a:rPr lang="en-US" sz="3300" b="0" spc="20" dirty="0">
                <a:latin typeface="+mj-lt"/>
              </a:rPr>
              <a:t>n</a:t>
            </a:r>
            <a:r>
              <a:rPr lang="en-US" sz="2850" spc="30" baseline="32163" dirty="0">
                <a:latin typeface="+mj-lt"/>
                <a:cs typeface="Helvetica"/>
              </a:rPr>
              <a:t>0</a:t>
            </a:r>
            <a:r>
              <a:rPr lang="en-US" sz="3300" b="0" spc="20" dirty="0">
                <a:latin typeface="+mj-lt"/>
              </a:rPr>
              <a:t>)</a:t>
            </a:r>
            <a:endParaRPr lang="en-US" sz="3300" dirty="0">
              <a:latin typeface="+mj-l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77920" y="4194280"/>
            <a:ext cx="10751316" cy="5375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AF4FD2-6A4B-B76B-2E9A-DB57EF3B5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72314" y="1266166"/>
            <a:ext cx="3221936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Isobars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9717" y="2227090"/>
            <a:ext cx="1044956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elements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having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mass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92904" y="3470712"/>
            <a:ext cx="11867187" cy="52194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E41755-E227-91D4-A155-A2F6575B2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612145" y="1266166"/>
            <a:ext cx="2802982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5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Isotones</a:t>
            </a:r>
            <a:endParaRPr sz="49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9544" y="2227090"/>
            <a:ext cx="13176905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Atoms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having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neutrons.</a:t>
            </a:r>
            <a:endParaRPr sz="3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23447" y="3558739"/>
            <a:ext cx="9046834" cy="5408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79135F-56FE-A21E-5781-BA20C0FB2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600128" y="1266166"/>
            <a:ext cx="6775522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Isoelectronic</a:t>
            </a:r>
            <a:r>
              <a:rPr sz="4950" b="1" spc="-1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1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species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87530" y="2319508"/>
            <a:ext cx="7913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Species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having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same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5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99314" y="3660464"/>
            <a:ext cx="12452614" cy="4912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5697200" cy="243149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mass  number of an anion, X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is 14. If there  are ten electrons in the anion, the number of neutrons in the nucleus of atom, X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of the element will be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1.  10          2. 14            3.  7         4. 5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238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76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58496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of the following are isoelectronic species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I= CH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  II=NH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  III=NH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IV=NH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I,II,III     2. II,III, IV     3. I,II, IV   4. I and II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407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65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0724F-AC87-7EB8-726B-DB88E6476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308556"/>
          </a:xfrm>
          <a:prstGeom prst="rect">
            <a:avLst/>
          </a:prstGeom>
        </p:spPr>
      </p:pic>
      <p:pic>
        <p:nvPicPr>
          <p:cNvPr id="107" name="Picture 106" descr="A blue background with white text&#10;&#10;Description automatically generated" hidden="1">
            <a:extLst>
              <a:ext uri="{FF2B5EF4-FFF2-40B4-BE49-F238E27FC236}">
                <a16:creationId xmlns:a16="http://schemas.microsoft.com/office/drawing/2014/main" id="{B78A7130-2D92-2FAC-71C6-A45E36C86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" y="15875"/>
            <a:ext cx="20097374" cy="113093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FE51A8-C9BF-1754-C6E2-DB74B408CBFD}"/>
              </a:ext>
            </a:extLst>
          </p:cNvPr>
          <p:cNvSpPr/>
          <p:nvPr/>
        </p:nvSpPr>
        <p:spPr>
          <a:xfrm>
            <a:off x="1305103" y="4746822"/>
            <a:ext cx="17493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Developments Leading to the Bohr Model of Atom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841078-C202-DE70-DB53-6B9FF639F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3567" y="1245223"/>
            <a:ext cx="15243810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85" dirty="0"/>
              <a:t>Developments </a:t>
            </a:r>
            <a:r>
              <a:rPr sz="4950" spc="-155" dirty="0"/>
              <a:t>leading </a:t>
            </a:r>
            <a:r>
              <a:rPr sz="4950" spc="-80" dirty="0"/>
              <a:t>to </a:t>
            </a:r>
            <a:r>
              <a:rPr sz="4950" spc="-110" dirty="0"/>
              <a:t>the </a:t>
            </a:r>
            <a:r>
              <a:rPr sz="4950" spc="-275" dirty="0"/>
              <a:t>Bohr </a:t>
            </a:r>
            <a:r>
              <a:rPr sz="4950" spc="-170" dirty="0"/>
              <a:t>model </a:t>
            </a:r>
            <a:r>
              <a:rPr sz="4950" spc="-65" dirty="0"/>
              <a:t>of</a:t>
            </a:r>
            <a:r>
              <a:rPr lang="en-US" sz="4950" spc="-50" dirty="0"/>
              <a:t> </a:t>
            </a:r>
            <a:r>
              <a:rPr sz="4950" spc="-110" dirty="0"/>
              <a:t>atom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45185" y="3158767"/>
            <a:ext cx="15243810" cy="35080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Two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developments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played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major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role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formulation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Bohr’s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model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atom: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ct val="100000"/>
              </a:lnSpc>
              <a:buChar char="•"/>
              <a:tabLst>
                <a:tab pos="201295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Dual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electromagnetic</a:t>
            </a:r>
            <a:r>
              <a:rPr sz="3300" spc="-48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radiation.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1295" marR="1709420" indent="-201295">
              <a:lnSpc>
                <a:spcPct val="100000"/>
              </a:lnSpc>
              <a:spcBef>
                <a:spcPts val="1070"/>
              </a:spcBef>
              <a:buChar char="•"/>
              <a:tabLst>
                <a:tab pos="201295" algn="l"/>
              </a:tabLst>
            </a:pP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Experimental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results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regarding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atomic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which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could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explained 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using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quantized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levels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5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7E3865-6542-6C68-F4F0-E8968232C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1010" y="1297222"/>
            <a:ext cx="1462324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35" dirty="0"/>
              <a:t>Wave </a:t>
            </a:r>
            <a:r>
              <a:rPr sz="4950" spc="-160" dirty="0"/>
              <a:t>nature </a:t>
            </a:r>
            <a:r>
              <a:rPr sz="4950" spc="-65" dirty="0"/>
              <a:t>of </a:t>
            </a:r>
            <a:r>
              <a:rPr sz="4950" spc="-165" dirty="0"/>
              <a:t>Electromagnetic</a:t>
            </a:r>
            <a:r>
              <a:rPr sz="4950" spc="-130" dirty="0"/>
              <a:t> </a:t>
            </a:r>
            <a:r>
              <a:rPr sz="4950" spc="-155" dirty="0"/>
              <a:t>Radiation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88412" y="2467565"/>
            <a:ext cx="12571730" cy="3082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110" dirty="0">
                <a:solidFill>
                  <a:srgbClr val="FFFFFF"/>
                </a:solidFill>
                <a:latin typeface="Helvetica"/>
                <a:cs typeface="Helvetica"/>
              </a:rPr>
              <a:t>What </a:t>
            </a:r>
            <a:r>
              <a:rPr sz="3300" b="1" spc="-85" dirty="0">
                <a:solidFill>
                  <a:srgbClr val="FFFFFF"/>
                </a:solidFill>
                <a:latin typeface="Helvetica"/>
                <a:cs typeface="Helvetica"/>
              </a:rPr>
              <a:t>is </a:t>
            </a:r>
            <a:r>
              <a:rPr sz="3300" b="1" spc="-70" dirty="0">
                <a:solidFill>
                  <a:srgbClr val="FFFFFF"/>
                </a:solidFill>
                <a:latin typeface="Helvetica"/>
                <a:cs typeface="Helvetica"/>
              </a:rPr>
              <a:t>a</a:t>
            </a:r>
            <a:r>
              <a:rPr sz="3300" b="1" spc="-105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3300" b="1" spc="-165" dirty="0">
                <a:solidFill>
                  <a:srgbClr val="FFFFFF"/>
                </a:solidFill>
                <a:latin typeface="Helvetica"/>
                <a:cs typeface="Helvetica"/>
              </a:rPr>
              <a:t>wave?</a:t>
            </a:r>
            <a:endParaRPr sz="3300" dirty="0">
              <a:latin typeface="Helvetica"/>
              <a:cs typeface="Helvetic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200" dirty="0">
              <a:latin typeface="Helvetica"/>
              <a:cs typeface="Helvetica"/>
            </a:endParaRPr>
          </a:p>
          <a:p>
            <a:pPr marL="12700" marR="5080">
              <a:lnSpc>
                <a:spcPct val="127000"/>
              </a:lnSpc>
              <a:spcBef>
                <a:spcPts val="5"/>
              </a:spcBef>
              <a:tabLst>
                <a:tab pos="2226310" algn="l"/>
              </a:tabLst>
            </a:pP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described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disturbance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travels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through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medium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	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space,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transporting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location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another 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location.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42FDA9-8555-23E9-8939-CBAA48012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9717" y="1544205"/>
            <a:ext cx="17113250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3300" b="0" spc="-85" dirty="0"/>
              <a:t>When </a:t>
            </a:r>
            <a:r>
              <a:rPr sz="3300" b="0" spc="20" dirty="0"/>
              <a:t>electrically </a:t>
            </a:r>
            <a:r>
              <a:rPr sz="3300" b="0" spc="-15" dirty="0"/>
              <a:t>charged </a:t>
            </a:r>
            <a:r>
              <a:rPr sz="3300" b="0" spc="40" dirty="0"/>
              <a:t>particle </a:t>
            </a:r>
            <a:r>
              <a:rPr sz="3300" b="0" spc="5" dirty="0"/>
              <a:t>moves </a:t>
            </a:r>
            <a:r>
              <a:rPr sz="3300" b="0" spc="-20" dirty="0"/>
              <a:t>under </a:t>
            </a:r>
            <a:r>
              <a:rPr sz="3300" b="0" spc="-10" dirty="0"/>
              <a:t>acceleration, </a:t>
            </a:r>
            <a:r>
              <a:rPr sz="3300" b="0" spc="25" dirty="0"/>
              <a:t>alternating </a:t>
            </a:r>
            <a:r>
              <a:rPr sz="3300" b="0" spc="30" dirty="0"/>
              <a:t>electrical </a:t>
            </a:r>
            <a:r>
              <a:rPr sz="3300" b="0" spc="-15" dirty="0"/>
              <a:t>and </a:t>
            </a:r>
            <a:r>
              <a:rPr sz="3300" b="0" spc="-30" dirty="0"/>
              <a:t>mag-  </a:t>
            </a:r>
            <a:r>
              <a:rPr sz="3300" b="0" spc="40" dirty="0"/>
              <a:t>netic</a:t>
            </a:r>
            <a:r>
              <a:rPr sz="3300" b="0" spc="-95" dirty="0"/>
              <a:t> </a:t>
            </a:r>
            <a:r>
              <a:rPr sz="3300" b="0" spc="50" dirty="0"/>
              <a:t>fields</a:t>
            </a:r>
            <a:r>
              <a:rPr sz="3300" b="0" spc="-95" dirty="0"/>
              <a:t> </a:t>
            </a:r>
            <a:r>
              <a:rPr sz="3300" b="0" spc="-55" dirty="0"/>
              <a:t>are</a:t>
            </a:r>
            <a:r>
              <a:rPr sz="3300" b="0" spc="-90" dirty="0"/>
              <a:t> </a:t>
            </a:r>
            <a:r>
              <a:rPr sz="3300" b="0" dirty="0"/>
              <a:t>produced</a:t>
            </a:r>
            <a:r>
              <a:rPr sz="3300" b="0" spc="-95" dirty="0"/>
              <a:t> </a:t>
            </a:r>
            <a:r>
              <a:rPr sz="3300" b="0" spc="-15" dirty="0"/>
              <a:t>and</a:t>
            </a:r>
            <a:r>
              <a:rPr sz="3300" b="0" spc="-95" dirty="0"/>
              <a:t> </a:t>
            </a:r>
            <a:r>
              <a:rPr sz="3300" b="0" spc="40" dirty="0"/>
              <a:t>transmitted.</a:t>
            </a:r>
            <a:r>
              <a:rPr sz="3300" b="0" spc="-160" dirty="0"/>
              <a:t> </a:t>
            </a:r>
            <a:r>
              <a:rPr sz="3300" b="0" spc="-40" dirty="0"/>
              <a:t>These</a:t>
            </a:r>
            <a:r>
              <a:rPr sz="3300" b="0" spc="-90" dirty="0"/>
              <a:t> </a:t>
            </a:r>
            <a:r>
              <a:rPr sz="3300" b="0" spc="50" dirty="0"/>
              <a:t>fields</a:t>
            </a:r>
            <a:r>
              <a:rPr sz="3300" b="0" spc="-100" dirty="0"/>
              <a:t> </a:t>
            </a:r>
            <a:r>
              <a:rPr sz="3300" b="0" spc="-55" dirty="0"/>
              <a:t>are</a:t>
            </a:r>
            <a:r>
              <a:rPr sz="3300" b="0" spc="-90" dirty="0"/>
              <a:t> </a:t>
            </a:r>
            <a:r>
              <a:rPr sz="3300" b="0" spc="50" dirty="0"/>
              <a:t>transmitted</a:t>
            </a:r>
            <a:r>
              <a:rPr sz="3300" b="0" spc="-90" dirty="0"/>
              <a:t> </a:t>
            </a:r>
            <a:r>
              <a:rPr sz="3300" b="0" spc="25" dirty="0"/>
              <a:t>in</a:t>
            </a:r>
            <a:r>
              <a:rPr sz="3300" b="0" spc="-90" dirty="0"/>
              <a:t> </a:t>
            </a:r>
            <a:r>
              <a:rPr sz="3300" b="0" spc="15" dirty="0"/>
              <a:t>the</a:t>
            </a:r>
            <a:r>
              <a:rPr sz="3300" b="0" spc="-95" dirty="0"/>
              <a:t> </a:t>
            </a:r>
            <a:r>
              <a:rPr sz="3300" b="0" spc="100" dirty="0"/>
              <a:t>form</a:t>
            </a:r>
            <a:r>
              <a:rPr sz="3300" b="0" spc="735" dirty="0"/>
              <a:t> </a:t>
            </a:r>
            <a:r>
              <a:rPr sz="3300" b="0" spc="130" dirty="0"/>
              <a:t>of</a:t>
            </a:r>
            <a:r>
              <a:rPr sz="3300" b="0" spc="-95" dirty="0"/>
              <a:t> </a:t>
            </a:r>
            <a:r>
              <a:rPr sz="3300" b="0" spc="-25" dirty="0"/>
              <a:t>waves  </a:t>
            </a:r>
            <a:r>
              <a:rPr sz="3300" b="0" spc="10" dirty="0"/>
              <a:t>called </a:t>
            </a:r>
            <a:r>
              <a:rPr sz="3300" spc="-95" dirty="0">
                <a:latin typeface="Helvetica"/>
                <a:cs typeface="Helvetica"/>
              </a:rPr>
              <a:t>Electromagnetic</a:t>
            </a:r>
            <a:r>
              <a:rPr sz="3300" spc="-204" dirty="0">
                <a:latin typeface="Helvetica"/>
                <a:cs typeface="Helvetica"/>
              </a:rPr>
              <a:t> </a:t>
            </a:r>
            <a:r>
              <a:rPr sz="3300" spc="-120" dirty="0">
                <a:latin typeface="Helvetica"/>
                <a:cs typeface="Helvetica"/>
              </a:rPr>
              <a:t>Waves.</a:t>
            </a:r>
            <a:endParaRPr sz="3300" dirty="0">
              <a:latin typeface="Helvetica"/>
              <a:cs typeface="Helvetic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9717" y="8657706"/>
            <a:ext cx="10954385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Electric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component,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magnetic component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direction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propagation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wave,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mutually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perpendicular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each 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other.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0674" y="3293778"/>
            <a:ext cx="6024245" cy="5293995"/>
          </a:xfrm>
          <a:custGeom>
            <a:avLst/>
            <a:gdLst/>
            <a:ahLst/>
            <a:cxnLst/>
            <a:rect l="l" t="t" r="r" b="b"/>
            <a:pathLst>
              <a:path w="6024245" h="5293995">
                <a:moveTo>
                  <a:pt x="5693449" y="0"/>
                </a:moveTo>
                <a:lnTo>
                  <a:pt x="330440" y="0"/>
                </a:lnTo>
                <a:lnTo>
                  <a:pt x="281780" y="3599"/>
                </a:lnTo>
                <a:lnTo>
                  <a:pt x="235279" y="14051"/>
                </a:lnTo>
                <a:lnTo>
                  <a:pt x="191461" y="30834"/>
                </a:lnTo>
                <a:lnTo>
                  <a:pt x="150845" y="53425"/>
                </a:lnTo>
                <a:lnTo>
                  <a:pt x="113953" y="81305"/>
                </a:lnTo>
                <a:lnTo>
                  <a:pt x="81306" y="113951"/>
                </a:lnTo>
                <a:lnTo>
                  <a:pt x="53426" y="150842"/>
                </a:lnTo>
                <a:lnTo>
                  <a:pt x="30834" y="191457"/>
                </a:lnTo>
                <a:lnTo>
                  <a:pt x="14051" y="235274"/>
                </a:lnTo>
                <a:lnTo>
                  <a:pt x="3599" y="281772"/>
                </a:lnTo>
                <a:lnTo>
                  <a:pt x="0" y="330429"/>
                </a:lnTo>
                <a:lnTo>
                  <a:pt x="0" y="4963283"/>
                </a:lnTo>
                <a:lnTo>
                  <a:pt x="3599" y="5011940"/>
                </a:lnTo>
                <a:lnTo>
                  <a:pt x="14051" y="5058438"/>
                </a:lnTo>
                <a:lnTo>
                  <a:pt x="30834" y="5102255"/>
                </a:lnTo>
                <a:lnTo>
                  <a:pt x="53426" y="5142870"/>
                </a:lnTo>
                <a:lnTo>
                  <a:pt x="81306" y="5179761"/>
                </a:lnTo>
                <a:lnTo>
                  <a:pt x="113953" y="5212407"/>
                </a:lnTo>
                <a:lnTo>
                  <a:pt x="150845" y="5240287"/>
                </a:lnTo>
                <a:lnTo>
                  <a:pt x="191461" y="5262879"/>
                </a:lnTo>
                <a:lnTo>
                  <a:pt x="235279" y="5279661"/>
                </a:lnTo>
                <a:lnTo>
                  <a:pt x="281780" y="5290113"/>
                </a:lnTo>
                <a:lnTo>
                  <a:pt x="330440" y="5293713"/>
                </a:lnTo>
                <a:lnTo>
                  <a:pt x="5693449" y="5293713"/>
                </a:lnTo>
                <a:lnTo>
                  <a:pt x="5742109" y="5290113"/>
                </a:lnTo>
                <a:lnTo>
                  <a:pt x="5788608" y="5279661"/>
                </a:lnTo>
                <a:lnTo>
                  <a:pt x="5832426" y="5262879"/>
                </a:lnTo>
                <a:lnTo>
                  <a:pt x="5873041" y="5240287"/>
                </a:lnTo>
                <a:lnTo>
                  <a:pt x="5909932" y="5212407"/>
                </a:lnTo>
                <a:lnTo>
                  <a:pt x="5942577" y="5179761"/>
                </a:lnTo>
                <a:lnTo>
                  <a:pt x="5970456" y="5142870"/>
                </a:lnTo>
                <a:lnTo>
                  <a:pt x="5993047" y="5102255"/>
                </a:lnTo>
                <a:lnTo>
                  <a:pt x="6009828" y="5058438"/>
                </a:lnTo>
                <a:lnTo>
                  <a:pt x="6020279" y="5011940"/>
                </a:lnTo>
                <a:lnTo>
                  <a:pt x="6023879" y="4963283"/>
                </a:lnTo>
                <a:lnTo>
                  <a:pt x="6023879" y="330429"/>
                </a:lnTo>
                <a:lnTo>
                  <a:pt x="6020279" y="281772"/>
                </a:lnTo>
                <a:lnTo>
                  <a:pt x="6009828" y="235274"/>
                </a:lnTo>
                <a:lnTo>
                  <a:pt x="5993047" y="191457"/>
                </a:lnTo>
                <a:lnTo>
                  <a:pt x="5970456" y="150842"/>
                </a:lnTo>
                <a:lnTo>
                  <a:pt x="5942577" y="113951"/>
                </a:lnTo>
                <a:lnTo>
                  <a:pt x="5909932" y="81305"/>
                </a:lnTo>
                <a:lnTo>
                  <a:pt x="5873041" y="53425"/>
                </a:lnTo>
                <a:lnTo>
                  <a:pt x="5832426" y="30834"/>
                </a:lnTo>
                <a:lnTo>
                  <a:pt x="5788608" y="14051"/>
                </a:lnTo>
                <a:lnTo>
                  <a:pt x="5742109" y="3599"/>
                </a:lnTo>
                <a:lnTo>
                  <a:pt x="56934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50708" y="3521953"/>
            <a:ext cx="5723818" cy="483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3032EC-53BF-A920-FDDB-EF910B141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05511" cy="113093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2145" y="1300019"/>
            <a:ext cx="6002006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80" dirty="0"/>
              <a:t>Wavelength</a:t>
            </a:r>
            <a:r>
              <a:rPr sz="4950" spc="-220" dirty="0"/>
              <a:t> </a:t>
            </a:r>
            <a:r>
              <a:rPr sz="4950" spc="15" dirty="0"/>
              <a:t>(λ)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48695" y="2260949"/>
            <a:ext cx="13202285" cy="68750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Distance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between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two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neighbouring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crests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troughs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75565">
              <a:lnSpc>
                <a:spcPct val="100000"/>
              </a:lnSpc>
            </a:pPr>
            <a:r>
              <a:rPr sz="4950" b="1" spc="-2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Frequency</a:t>
            </a:r>
            <a:r>
              <a:rPr sz="4950" b="1" spc="-1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4950" i="1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4950" b="1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3500">
              <a:lnSpc>
                <a:spcPct val="100000"/>
              </a:lnSpc>
              <a:spcBef>
                <a:spcPts val="1630"/>
              </a:spcBef>
            </a:pP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which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pass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through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particular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point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second.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3500" marR="5558790">
              <a:lnSpc>
                <a:spcPct val="127000"/>
              </a:lnSpc>
            </a:pP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S.I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unit=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Hertz(Hz)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cycles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second. 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cpz=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Hz; </a:t>
            </a: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1KHz=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sz="2850" b="1" spc="-60" baseline="32163" dirty="0">
                <a:solidFill>
                  <a:srgbClr val="FFFFFF"/>
                </a:solidFill>
                <a:latin typeface="Helvetica"/>
                <a:cs typeface="Helvetica"/>
              </a:rPr>
              <a:t>3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Hz;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1MHz=</a:t>
            </a:r>
            <a:r>
              <a:rPr sz="3300" spc="-5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sz="2850" b="1" baseline="32163" dirty="0">
                <a:solidFill>
                  <a:srgbClr val="FFFFFF"/>
                </a:solidFill>
                <a:latin typeface="Helvetica"/>
                <a:cs typeface="Helvetica"/>
              </a:rPr>
              <a:t>6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Hz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75565">
              <a:lnSpc>
                <a:spcPct val="100000"/>
              </a:lnSpc>
              <a:spcBef>
                <a:spcPts val="2460"/>
              </a:spcBef>
            </a:pPr>
            <a:r>
              <a:rPr sz="4950" b="1" spc="-2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Speed</a:t>
            </a:r>
            <a:r>
              <a:rPr sz="4950" b="1" spc="-1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(c)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3500" marR="7642859">
              <a:lnSpc>
                <a:spcPct val="127000"/>
              </a:lnSpc>
              <a:spcBef>
                <a:spcPts val="555"/>
              </a:spcBef>
            </a:pP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Speed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light.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(c=3x10</a:t>
            </a:r>
            <a:r>
              <a:rPr sz="2850" b="1" spc="7" baseline="32163" dirty="0">
                <a:solidFill>
                  <a:srgbClr val="FFFFFF"/>
                </a:solidFill>
                <a:latin typeface="Helvetica"/>
                <a:cs typeface="Helvetica"/>
              </a:rPr>
              <a:t>8</a:t>
            </a:r>
            <a:r>
              <a:rPr sz="2850" b="1" spc="-209" baseline="32163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ms</a:t>
            </a:r>
            <a:r>
              <a:rPr sz="2850" b="1" spc="112" baseline="32163" dirty="0">
                <a:solidFill>
                  <a:srgbClr val="FFFFFF"/>
                </a:solidFill>
                <a:latin typeface="Helvetica"/>
                <a:cs typeface="Helvetica"/>
              </a:rPr>
              <a:t>-1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 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c=</a:t>
            </a:r>
            <a:r>
              <a:rPr sz="3300" i="1" spc="-20" dirty="0">
                <a:solidFill>
                  <a:srgbClr val="FFFFFF"/>
                </a:solidFill>
                <a:latin typeface="Myriad Pro"/>
                <a:cs typeface="Myriad Pro"/>
              </a:rPr>
              <a:t>v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3300" spc="-4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λ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3500">
              <a:lnSpc>
                <a:spcPct val="100000"/>
              </a:lnSpc>
              <a:spcBef>
                <a:spcPts val="1070"/>
              </a:spcBef>
              <a:tabLst>
                <a:tab pos="697865" algn="l"/>
              </a:tabLst>
            </a:pPr>
            <a:r>
              <a:rPr sz="3300" i="1" spc="-5" dirty="0">
                <a:solidFill>
                  <a:srgbClr val="FFFFFF"/>
                </a:solidFill>
                <a:latin typeface="Myriad Pro"/>
                <a:cs typeface="Myriad Pro"/>
              </a:rPr>
              <a:t>v	</a:t>
            </a:r>
            <a:r>
              <a:rPr sz="3300" spc="2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1/λ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98403" y="8714043"/>
            <a:ext cx="294005" cy="207010"/>
          </a:xfrm>
          <a:custGeom>
            <a:avLst/>
            <a:gdLst/>
            <a:ahLst/>
            <a:cxnLst/>
            <a:rect l="l" t="t" r="r" b="b"/>
            <a:pathLst>
              <a:path w="294005" h="207009">
                <a:moveTo>
                  <a:pt x="202654" y="106048"/>
                </a:moveTo>
                <a:lnTo>
                  <a:pt x="202077" y="108258"/>
                </a:lnTo>
                <a:lnTo>
                  <a:pt x="199002" y="121096"/>
                </a:lnTo>
                <a:lnTo>
                  <a:pt x="197158" y="127175"/>
                </a:lnTo>
                <a:lnTo>
                  <a:pt x="231745" y="184042"/>
                </a:lnTo>
                <a:lnTo>
                  <a:pt x="293854" y="206653"/>
                </a:lnTo>
                <a:lnTo>
                  <a:pt x="293854" y="204548"/>
                </a:lnTo>
                <a:lnTo>
                  <a:pt x="285394" y="203417"/>
                </a:lnTo>
                <a:lnTo>
                  <a:pt x="277049" y="202035"/>
                </a:lnTo>
                <a:lnTo>
                  <a:pt x="269342" y="199030"/>
                </a:lnTo>
                <a:lnTo>
                  <a:pt x="237147" y="177411"/>
                </a:lnTo>
                <a:lnTo>
                  <a:pt x="217155" y="144925"/>
                </a:lnTo>
                <a:lnTo>
                  <a:pt x="202654" y="106048"/>
                </a:lnTo>
                <a:close/>
              </a:path>
              <a:path w="294005" h="207009">
                <a:moveTo>
                  <a:pt x="109995" y="11228"/>
                </a:moveTo>
                <a:lnTo>
                  <a:pt x="64995" y="15889"/>
                </a:lnTo>
                <a:lnTo>
                  <a:pt x="14833" y="52099"/>
                </a:lnTo>
                <a:lnTo>
                  <a:pt x="0" y="88566"/>
                </a:lnTo>
                <a:lnTo>
                  <a:pt x="676" y="127984"/>
                </a:lnTo>
                <a:lnTo>
                  <a:pt x="18020" y="163817"/>
                </a:lnTo>
                <a:lnTo>
                  <a:pt x="41126" y="184518"/>
                </a:lnTo>
                <a:lnTo>
                  <a:pt x="69554" y="195607"/>
                </a:lnTo>
                <a:lnTo>
                  <a:pt x="100253" y="198147"/>
                </a:lnTo>
                <a:lnTo>
                  <a:pt x="130174" y="193198"/>
                </a:lnTo>
                <a:lnTo>
                  <a:pt x="144183" y="188662"/>
                </a:lnTo>
                <a:lnTo>
                  <a:pt x="157938" y="181834"/>
                </a:lnTo>
                <a:lnTo>
                  <a:pt x="161884" y="178959"/>
                </a:lnTo>
                <a:lnTo>
                  <a:pt x="100575" y="178959"/>
                </a:lnTo>
                <a:lnTo>
                  <a:pt x="75767" y="176957"/>
                </a:lnTo>
                <a:lnTo>
                  <a:pt x="41773" y="159763"/>
                </a:lnTo>
                <a:lnTo>
                  <a:pt x="23319" y="131747"/>
                </a:lnTo>
                <a:lnTo>
                  <a:pt x="19653" y="98870"/>
                </a:lnTo>
                <a:lnTo>
                  <a:pt x="30026" y="67095"/>
                </a:lnTo>
                <a:lnTo>
                  <a:pt x="53686" y="42384"/>
                </a:lnTo>
                <a:lnTo>
                  <a:pt x="89882" y="30700"/>
                </a:lnTo>
                <a:lnTo>
                  <a:pt x="157133" y="30700"/>
                </a:lnTo>
                <a:lnTo>
                  <a:pt x="132561" y="15486"/>
                </a:lnTo>
                <a:lnTo>
                  <a:pt x="109995" y="11228"/>
                </a:lnTo>
                <a:close/>
              </a:path>
              <a:path w="294005" h="207009">
                <a:moveTo>
                  <a:pt x="188055" y="105930"/>
                </a:moveTo>
                <a:lnTo>
                  <a:pt x="168382" y="150613"/>
                </a:lnTo>
                <a:lnTo>
                  <a:pt x="125860" y="175663"/>
                </a:lnTo>
                <a:lnTo>
                  <a:pt x="100575" y="178959"/>
                </a:lnTo>
                <a:lnTo>
                  <a:pt x="161884" y="178959"/>
                </a:lnTo>
                <a:lnTo>
                  <a:pt x="189293" y="147785"/>
                </a:lnTo>
                <a:lnTo>
                  <a:pt x="197158" y="127175"/>
                </a:lnTo>
                <a:lnTo>
                  <a:pt x="188055" y="105930"/>
                </a:lnTo>
                <a:close/>
              </a:path>
              <a:path w="294005" h="207009">
                <a:moveTo>
                  <a:pt x="194374" y="84564"/>
                </a:moveTo>
                <a:lnTo>
                  <a:pt x="188626" y="104181"/>
                </a:lnTo>
                <a:lnTo>
                  <a:pt x="188055" y="105930"/>
                </a:lnTo>
                <a:lnTo>
                  <a:pt x="197158" y="127175"/>
                </a:lnTo>
                <a:lnTo>
                  <a:pt x="199002" y="121096"/>
                </a:lnTo>
                <a:lnTo>
                  <a:pt x="202077" y="108258"/>
                </a:lnTo>
                <a:lnTo>
                  <a:pt x="202654" y="106048"/>
                </a:lnTo>
                <a:lnTo>
                  <a:pt x="194374" y="84564"/>
                </a:lnTo>
                <a:close/>
              </a:path>
              <a:path w="294005" h="207009">
                <a:moveTo>
                  <a:pt x="289509" y="0"/>
                </a:moveTo>
                <a:lnTo>
                  <a:pt x="241611" y="19289"/>
                </a:lnTo>
                <a:lnTo>
                  <a:pt x="206129" y="56092"/>
                </a:lnTo>
                <a:lnTo>
                  <a:pt x="194374" y="84564"/>
                </a:lnTo>
                <a:lnTo>
                  <a:pt x="202654" y="106048"/>
                </a:lnTo>
                <a:lnTo>
                  <a:pt x="211894" y="70641"/>
                </a:lnTo>
                <a:lnTo>
                  <a:pt x="229050" y="41083"/>
                </a:lnTo>
                <a:lnTo>
                  <a:pt x="254703" y="18557"/>
                </a:lnTo>
                <a:lnTo>
                  <a:pt x="290012" y="2031"/>
                </a:lnTo>
                <a:lnTo>
                  <a:pt x="289509" y="0"/>
                </a:lnTo>
                <a:close/>
              </a:path>
              <a:path w="294005" h="207009">
                <a:moveTo>
                  <a:pt x="157133" y="30700"/>
                </a:moveTo>
                <a:lnTo>
                  <a:pt x="89882" y="30700"/>
                </a:lnTo>
                <a:lnTo>
                  <a:pt x="125617" y="32539"/>
                </a:lnTo>
                <a:lnTo>
                  <a:pt x="151475" y="46720"/>
                </a:lnTo>
                <a:lnTo>
                  <a:pt x="170288" y="69851"/>
                </a:lnTo>
                <a:lnTo>
                  <a:pt x="184889" y="98540"/>
                </a:lnTo>
                <a:lnTo>
                  <a:pt x="188055" y="105930"/>
                </a:lnTo>
                <a:lnTo>
                  <a:pt x="188626" y="104181"/>
                </a:lnTo>
                <a:lnTo>
                  <a:pt x="194374" y="84564"/>
                </a:lnTo>
                <a:lnTo>
                  <a:pt x="188448" y="69186"/>
                </a:lnTo>
                <a:lnTo>
                  <a:pt x="167068" y="36852"/>
                </a:lnTo>
                <a:lnTo>
                  <a:pt x="157133" y="30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14151" y="6653981"/>
            <a:ext cx="5556250" cy="3884295"/>
          </a:xfrm>
          <a:custGeom>
            <a:avLst/>
            <a:gdLst/>
            <a:ahLst/>
            <a:cxnLst/>
            <a:rect l="l" t="t" r="r" b="b"/>
            <a:pathLst>
              <a:path w="5556250" h="3884295">
                <a:moveTo>
                  <a:pt x="5199935" y="0"/>
                </a:moveTo>
                <a:lnTo>
                  <a:pt x="356010" y="0"/>
                </a:lnTo>
                <a:lnTo>
                  <a:pt x="307872" y="3265"/>
                </a:lnTo>
                <a:lnTo>
                  <a:pt x="261650" y="12774"/>
                </a:lnTo>
                <a:lnTo>
                  <a:pt x="217778" y="28092"/>
                </a:lnTo>
                <a:lnTo>
                  <a:pt x="176686" y="48788"/>
                </a:lnTo>
                <a:lnTo>
                  <a:pt x="138808" y="74429"/>
                </a:lnTo>
                <a:lnTo>
                  <a:pt x="104577" y="104581"/>
                </a:lnTo>
                <a:lnTo>
                  <a:pt x="74426" y="138813"/>
                </a:lnTo>
                <a:lnTo>
                  <a:pt x="48786" y="176691"/>
                </a:lnTo>
                <a:lnTo>
                  <a:pt x="28091" y="217782"/>
                </a:lnTo>
                <a:lnTo>
                  <a:pt x="12773" y="261654"/>
                </a:lnTo>
                <a:lnTo>
                  <a:pt x="3265" y="307874"/>
                </a:lnTo>
                <a:lnTo>
                  <a:pt x="0" y="356010"/>
                </a:lnTo>
                <a:lnTo>
                  <a:pt x="0" y="3528238"/>
                </a:lnTo>
                <a:lnTo>
                  <a:pt x="3265" y="3576375"/>
                </a:lnTo>
                <a:lnTo>
                  <a:pt x="12773" y="3622597"/>
                </a:lnTo>
                <a:lnTo>
                  <a:pt x="28091" y="3666470"/>
                </a:lnTo>
                <a:lnTo>
                  <a:pt x="48786" y="3707561"/>
                </a:lnTo>
                <a:lnTo>
                  <a:pt x="74426" y="3745439"/>
                </a:lnTo>
                <a:lnTo>
                  <a:pt x="104577" y="3779670"/>
                </a:lnTo>
                <a:lnTo>
                  <a:pt x="138808" y="3809821"/>
                </a:lnTo>
                <a:lnTo>
                  <a:pt x="176686" y="3835461"/>
                </a:lnTo>
                <a:lnTo>
                  <a:pt x="217778" y="3856156"/>
                </a:lnTo>
                <a:lnTo>
                  <a:pt x="261650" y="3871474"/>
                </a:lnTo>
                <a:lnTo>
                  <a:pt x="307872" y="3880982"/>
                </a:lnTo>
                <a:lnTo>
                  <a:pt x="356010" y="3884248"/>
                </a:lnTo>
                <a:lnTo>
                  <a:pt x="5199935" y="3884248"/>
                </a:lnTo>
                <a:lnTo>
                  <a:pt x="5248073" y="3880982"/>
                </a:lnTo>
                <a:lnTo>
                  <a:pt x="5294295" y="3871474"/>
                </a:lnTo>
                <a:lnTo>
                  <a:pt x="5338167" y="3856156"/>
                </a:lnTo>
                <a:lnTo>
                  <a:pt x="5379259" y="3835461"/>
                </a:lnTo>
                <a:lnTo>
                  <a:pt x="5417137" y="3809821"/>
                </a:lnTo>
                <a:lnTo>
                  <a:pt x="5451368" y="3779670"/>
                </a:lnTo>
                <a:lnTo>
                  <a:pt x="5481519" y="3745439"/>
                </a:lnTo>
                <a:lnTo>
                  <a:pt x="5507159" y="3707561"/>
                </a:lnTo>
                <a:lnTo>
                  <a:pt x="5527854" y="3666470"/>
                </a:lnTo>
                <a:lnTo>
                  <a:pt x="5543172" y="3622597"/>
                </a:lnTo>
                <a:lnTo>
                  <a:pt x="5552680" y="3576375"/>
                </a:lnTo>
                <a:lnTo>
                  <a:pt x="5555946" y="3528238"/>
                </a:lnTo>
                <a:lnTo>
                  <a:pt x="5555946" y="356010"/>
                </a:lnTo>
                <a:lnTo>
                  <a:pt x="5552680" y="307874"/>
                </a:lnTo>
                <a:lnTo>
                  <a:pt x="5543172" y="261654"/>
                </a:lnTo>
                <a:lnTo>
                  <a:pt x="5527854" y="217782"/>
                </a:lnTo>
                <a:lnTo>
                  <a:pt x="5507159" y="176691"/>
                </a:lnTo>
                <a:lnTo>
                  <a:pt x="5481519" y="138813"/>
                </a:lnTo>
                <a:lnTo>
                  <a:pt x="5451368" y="104581"/>
                </a:lnTo>
                <a:lnTo>
                  <a:pt x="5417137" y="74429"/>
                </a:lnTo>
                <a:lnTo>
                  <a:pt x="5379259" y="48788"/>
                </a:lnTo>
                <a:lnTo>
                  <a:pt x="5338167" y="28092"/>
                </a:lnTo>
                <a:lnTo>
                  <a:pt x="5294295" y="12774"/>
                </a:lnTo>
                <a:lnTo>
                  <a:pt x="5248073" y="3265"/>
                </a:lnTo>
                <a:lnTo>
                  <a:pt x="51999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35408" y="6875308"/>
            <a:ext cx="5113433" cy="3441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E2ED78-3414-6877-FB92-BB7D63E65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2850" y="1238544"/>
            <a:ext cx="7719695" cy="2022348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4950" spc="-175" dirty="0"/>
              <a:t>Amplitude</a:t>
            </a:r>
            <a:r>
              <a:rPr sz="4950" spc="-155" dirty="0"/>
              <a:t> </a:t>
            </a:r>
            <a:r>
              <a:rPr sz="4950" spc="-70" dirty="0"/>
              <a:t>(A)</a:t>
            </a:r>
            <a:endParaRPr sz="4950" dirty="0"/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3300" b="0" spc="15" dirty="0"/>
              <a:t>Height</a:t>
            </a:r>
            <a:r>
              <a:rPr sz="3300" b="0" spc="-100" dirty="0"/>
              <a:t> </a:t>
            </a:r>
            <a:r>
              <a:rPr sz="3300" b="0" spc="130" dirty="0"/>
              <a:t>of</a:t>
            </a:r>
            <a:r>
              <a:rPr sz="3300" b="0" spc="-105" dirty="0"/>
              <a:t> </a:t>
            </a:r>
            <a:r>
              <a:rPr sz="3300" b="0" spc="15" dirty="0"/>
              <a:t>the</a:t>
            </a:r>
            <a:r>
              <a:rPr sz="3300" b="0" spc="-100" dirty="0"/>
              <a:t> </a:t>
            </a:r>
            <a:r>
              <a:rPr sz="3300" b="0" spc="30" dirty="0"/>
              <a:t>crest</a:t>
            </a:r>
            <a:r>
              <a:rPr sz="3300" b="0" spc="-100" dirty="0"/>
              <a:t> </a:t>
            </a:r>
            <a:r>
              <a:rPr sz="3300" b="0" spc="25" dirty="0"/>
              <a:t>or</a:t>
            </a:r>
            <a:r>
              <a:rPr sz="3300" b="0" spc="-105" dirty="0"/>
              <a:t> </a:t>
            </a:r>
            <a:r>
              <a:rPr sz="3300" b="0" spc="15" dirty="0"/>
              <a:t>depth</a:t>
            </a:r>
            <a:r>
              <a:rPr sz="3300" b="0" spc="-95" dirty="0"/>
              <a:t> </a:t>
            </a:r>
            <a:r>
              <a:rPr sz="3300" b="0" spc="130" dirty="0"/>
              <a:t>of</a:t>
            </a:r>
            <a:r>
              <a:rPr sz="3300" b="0" spc="-105" dirty="0"/>
              <a:t> </a:t>
            </a:r>
            <a:r>
              <a:rPr sz="3300" b="0" spc="15" dirty="0"/>
              <a:t>the</a:t>
            </a:r>
            <a:r>
              <a:rPr sz="3300" b="0" spc="-100" dirty="0"/>
              <a:t> </a:t>
            </a:r>
            <a:r>
              <a:rPr sz="3300" b="0" spc="10" dirty="0"/>
              <a:t>trough.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1212850" y="3379401"/>
            <a:ext cx="7327264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2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 </a:t>
            </a:r>
            <a:r>
              <a:rPr sz="4950" b="1" spc="-2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</a:t>
            </a:r>
            <a:r>
              <a:rPr lang="en-US" sz="4950" b="1" spc="-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4950" i="1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n-US" sz="4950" i="1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2849" y="4271840"/>
            <a:ext cx="7327265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wavelengths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unit</a:t>
            </a:r>
            <a:r>
              <a:rPr sz="3300" spc="-6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length.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52769" y="3593498"/>
            <a:ext cx="274955" cy="0"/>
          </a:xfrm>
          <a:custGeom>
            <a:avLst/>
            <a:gdLst/>
            <a:ahLst/>
            <a:cxnLst/>
            <a:rect l="l" t="t" r="r" b="b"/>
            <a:pathLst>
              <a:path w="274954">
                <a:moveTo>
                  <a:pt x="0" y="0"/>
                </a:moveTo>
                <a:lnTo>
                  <a:pt x="274515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50114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wave number of the microwaves with wavelength 4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0.25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2. 2.5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4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4. 8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007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72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2877800" cy="243149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MRI (Magnetic resonance imaging) body scanners used in hospitals operate with 400 MHz radio frequency energy. The wavelength corresponding to this radio frequency is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0.75 m    2 0.75 cm    3. 1.5 m     2. 2 cm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903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A56C27-729C-CE78-CDA2-A45704CF8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603586" y="1452593"/>
            <a:ext cx="13883640" cy="6943725"/>
          </a:xfrm>
          <a:custGeom>
            <a:avLst/>
            <a:gdLst/>
            <a:ahLst/>
            <a:cxnLst/>
            <a:rect l="l" t="t" r="r" b="b"/>
            <a:pathLst>
              <a:path w="13883640" h="6943725">
                <a:moveTo>
                  <a:pt x="13502279" y="0"/>
                </a:moveTo>
                <a:lnTo>
                  <a:pt x="380731" y="0"/>
                </a:lnTo>
                <a:lnTo>
                  <a:pt x="333143" y="2980"/>
                </a:lnTo>
                <a:lnTo>
                  <a:pt x="287271" y="11680"/>
                </a:lnTo>
                <a:lnTo>
                  <a:pt x="243479" y="25735"/>
                </a:lnTo>
                <a:lnTo>
                  <a:pt x="202130" y="44781"/>
                </a:lnTo>
                <a:lnTo>
                  <a:pt x="163589" y="68454"/>
                </a:lnTo>
                <a:lnTo>
                  <a:pt x="128220" y="96390"/>
                </a:lnTo>
                <a:lnTo>
                  <a:pt x="96385" y="128225"/>
                </a:lnTo>
                <a:lnTo>
                  <a:pt x="68450" y="163596"/>
                </a:lnTo>
                <a:lnTo>
                  <a:pt x="44778" y="202138"/>
                </a:lnTo>
                <a:lnTo>
                  <a:pt x="25733" y="243488"/>
                </a:lnTo>
                <a:lnTo>
                  <a:pt x="11679" y="287281"/>
                </a:lnTo>
                <a:lnTo>
                  <a:pt x="2980" y="333154"/>
                </a:lnTo>
                <a:lnTo>
                  <a:pt x="0" y="380742"/>
                </a:lnTo>
                <a:lnTo>
                  <a:pt x="0" y="6562868"/>
                </a:lnTo>
                <a:lnTo>
                  <a:pt x="2980" y="6610454"/>
                </a:lnTo>
                <a:lnTo>
                  <a:pt x="11679" y="6656324"/>
                </a:lnTo>
                <a:lnTo>
                  <a:pt x="25733" y="6700116"/>
                </a:lnTo>
                <a:lnTo>
                  <a:pt x="44778" y="6741464"/>
                </a:lnTo>
                <a:lnTo>
                  <a:pt x="68450" y="6780005"/>
                </a:lnTo>
                <a:lnTo>
                  <a:pt x="96385" y="6815375"/>
                </a:lnTo>
                <a:lnTo>
                  <a:pt x="128220" y="6847210"/>
                </a:lnTo>
                <a:lnTo>
                  <a:pt x="163589" y="6875146"/>
                </a:lnTo>
                <a:lnTo>
                  <a:pt x="202130" y="6898819"/>
                </a:lnTo>
                <a:lnTo>
                  <a:pt x="243479" y="6917864"/>
                </a:lnTo>
                <a:lnTo>
                  <a:pt x="287271" y="6931919"/>
                </a:lnTo>
                <a:lnTo>
                  <a:pt x="333143" y="6940619"/>
                </a:lnTo>
                <a:lnTo>
                  <a:pt x="380731" y="6943600"/>
                </a:lnTo>
                <a:lnTo>
                  <a:pt x="13502279" y="6943600"/>
                </a:lnTo>
                <a:lnTo>
                  <a:pt x="13549868" y="6940619"/>
                </a:lnTo>
                <a:lnTo>
                  <a:pt x="13595740" y="6931919"/>
                </a:lnTo>
                <a:lnTo>
                  <a:pt x="13639532" y="6917864"/>
                </a:lnTo>
                <a:lnTo>
                  <a:pt x="13680881" y="6898819"/>
                </a:lnTo>
                <a:lnTo>
                  <a:pt x="13719422" y="6875146"/>
                </a:lnTo>
                <a:lnTo>
                  <a:pt x="13754791" y="6847210"/>
                </a:lnTo>
                <a:lnTo>
                  <a:pt x="13786626" y="6815375"/>
                </a:lnTo>
                <a:lnTo>
                  <a:pt x="13814561" y="6780005"/>
                </a:lnTo>
                <a:lnTo>
                  <a:pt x="13838233" y="6741464"/>
                </a:lnTo>
                <a:lnTo>
                  <a:pt x="13857277" y="6700116"/>
                </a:lnTo>
                <a:lnTo>
                  <a:pt x="13871331" y="6656324"/>
                </a:lnTo>
                <a:lnTo>
                  <a:pt x="13880031" y="6610454"/>
                </a:lnTo>
                <a:lnTo>
                  <a:pt x="13883011" y="6562868"/>
                </a:lnTo>
                <a:lnTo>
                  <a:pt x="13883011" y="380742"/>
                </a:lnTo>
                <a:lnTo>
                  <a:pt x="13880031" y="333154"/>
                </a:lnTo>
                <a:lnTo>
                  <a:pt x="13871331" y="287281"/>
                </a:lnTo>
                <a:lnTo>
                  <a:pt x="13857277" y="243488"/>
                </a:lnTo>
                <a:lnTo>
                  <a:pt x="13838233" y="202138"/>
                </a:lnTo>
                <a:lnTo>
                  <a:pt x="13814561" y="163596"/>
                </a:lnTo>
                <a:lnTo>
                  <a:pt x="13786626" y="128225"/>
                </a:lnTo>
                <a:lnTo>
                  <a:pt x="13754791" y="96390"/>
                </a:lnTo>
                <a:lnTo>
                  <a:pt x="13719422" y="68454"/>
                </a:lnTo>
                <a:lnTo>
                  <a:pt x="13680881" y="44781"/>
                </a:lnTo>
                <a:lnTo>
                  <a:pt x="13639532" y="25735"/>
                </a:lnTo>
                <a:lnTo>
                  <a:pt x="13595740" y="11680"/>
                </a:lnTo>
                <a:lnTo>
                  <a:pt x="13549868" y="2980"/>
                </a:lnTo>
                <a:lnTo>
                  <a:pt x="135022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4538" y="1677135"/>
            <a:ext cx="13441106" cy="6494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BDB43A2-1D59-0E33-8415-9E325A5D7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05511" cy="113093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3566" y="1297222"/>
            <a:ext cx="15575083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05" dirty="0"/>
              <a:t>Particle </a:t>
            </a:r>
            <a:r>
              <a:rPr sz="4950" spc="-160" dirty="0"/>
              <a:t>nature </a:t>
            </a:r>
            <a:r>
              <a:rPr sz="4950" spc="-65" dirty="0"/>
              <a:t>of </a:t>
            </a:r>
            <a:r>
              <a:rPr sz="4950" spc="-165" dirty="0"/>
              <a:t>Electromagnetic</a:t>
            </a:r>
            <a:r>
              <a:rPr sz="4950" spc="-250" dirty="0"/>
              <a:t> </a:t>
            </a:r>
            <a:r>
              <a:rPr sz="4950" spc="-155" dirty="0"/>
              <a:t>Radiation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63567" y="2273152"/>
            <a:ext cx="1331341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409825" algn="l"/>
              </a:tabLst>
            </a:pP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Phenomenon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such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diffraction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interference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explained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 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	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electromagnetic</a:t>
            </a:r>
            <a:r>
              <a:rPr sz="3300" spc="-43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rays.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87778" y="6706524"/>
            <a:ext cx="242443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95"/>
              </a:spcBef>
            </a:pPr>
            <a:r>
              <a:rPr sz="3300" b="1" spc="-105" dirty="0">
                <a:solidFill>
                  <a:srgbClr val="FFFFFF"/>
                </a:solidFill>
                <a:latin typeface="Helvetica"/>
                <a:cs typeface="Helvetica"/>
              </a:rPr>
              <a:t>Constructive  </a:t>
            </a:r>
            <a:r>
              <a:rPr sz="3300" b="1" spc="-70" dirty="0">
                <a:solidFill>
                  <a:srgbClr val="FFFFFF"/>
                </a:solidFill>
                <a:latin typeface="Helvetica"/>
                <a:cs typeface="Helvetica"/>
              </a:rPr>
              <a:t>interference</a:t>
            </a:r>
            <a:endParaRPr sz="3300">
              <a:latin typeface="Helvetica"/>
              <a:cs typeface="Helvetic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91108" y="6706524"/>
            <a:ext cx="232283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3660">
              <a:lnSpc>
                <a:spcPct val="100000"/>
              </a:lnSpc>
              <a:spcBef>
                <a:spcPts val="95"/>
              </a:spcBef>
            </a:pPr>
            <a:r>
              <a:rPr sz="3300" b="1" spc="-90" dirty="0">
                <a:solidFill>
                  <a:srgbClr val="FFFFFF"/>
                </a:solidFill>
                <a:latin typeface="Helvetica"/>
                <a:cs typeface="Helvetica"/>
              </a:rPr>
              <a:t>Destructive  </a:t>
            </a:r>
            <a:r>
              <a:rPr sz="3300" b="1" spc="-70" dirty="0">
                <a:solidFill>
                  <a:srgbClr val="FFFFFF"/>
                </a:solidFill>
                <a:latin typeface="Helvetica"/>
                <a:cs typeface="Helvetica"/>
              </a:rPr>
              <a:t>interference</a:t>
            </a:r>
            <a:endParaRPr sz="3300">
              <a:latin typeface="Helvetica"/>
              <a:cs typeface="Helvetic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85083" y="3784795"/>
            <a:ext cx="5248394" cy="42643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21190" y="3756241"/>
            <a:ext cx="3858834" cy="29149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022638" y="3784795"/>
            <a:ext cx="3858824" cy="2857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3E717B-CAA1-1096-A784-96B65226B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1010" y="1309349"/>
            <a:ext cx="1675684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35" dirty="0"/>
              <a:t>Wave </a:t>
            </a:r>
            <a:r>
              <a:rPr sz="4950" spc="-160" dirty="0"/>
              <a:t>nature </a:t>
            </a:r>
            <a:r>
              <a:rPr sz="4950" spc="-220" dirty="0"/>
              <a:t>or </a:t>
            </a:r>
            <a:r>
              <a:rPr sz="4950" spc="-135" dirty="0"/>
              <a:t>classical </a:t>
            </a:r>
            <a:r>
              <a:rPr sz="4950" spc="-204" dirty="0"/>
              <a:t>physics </a:t>
            </a:r>
            <a:r>
              <a:rPr sz="4950" spc="-85" dirty="0"/>
              <a:t>failed </a:t>
            </a:r>
            <a:r>
              <a:rPr sz="4950" spc="-80" dirty="0"/>
              <a:t>to</a:t>
            </a:r>
            <a:r>
              <a:rPr sz="4950" spc="60" dirty="0"/>
              <a:t> </a:t>
            </a:r>
            <a:r>
              <a:rPr sz="4950" spc="-160" dirty="0"/>
              <a:t>explain: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88412" y="2343571"/>
            <a:ext cx="13312775" cy="3112390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1170"/>
              </a:spcBef>
              <a:buChar char="•"/>
              <a:tabLst>
                <a:tab pos="30543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emission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radiation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hot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bodies.(Black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body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radiation)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04800" indent="-292735">
              <a:lnSpc>
                <a:spcPct val="100000"/>
              </a:lnSpc>
              <a:spcBef>
                <a:spcPts val="1070"/>
              </a:spcBef>
              <a:buChar char="•"/>
              <a:tabLst>
                <a:tab pos="305435" algn="l"/>
              </a:tabLst>
            </a:pP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Photoelectric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effect.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04800" indent="-292735">
              <a:lnSpc>
                <a:spcPct val="100000"/>
              </a:lnSpc>
              <a:spcBef>
                <a:spcPts val="1065"/>
              </a:spcBef>
              <a:buChar char="•"/>
              <a:tabLst>
                <a:tab pos="305435" algn="l"/>
              </a:tabLst>
            </a:pP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Variation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heat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capacity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solids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function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temperature.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04800" indent="-292735">
              <a:lnSpc>
                <a:spcPct val="100000"/>
              </a:lnSpc>
              <a:spcBef>
                <a:spcPts val="1070"/>
              </a:spcBef>
              <a:buChar char="•"/>
              <a:tabLst>
                <a:tab pos="305435" algn="l"/>
              </a:tabLst>
            </a:pP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Line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3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hydrogen.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FC9AE4-C10B-4801-1B8A-5FB187B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05511" cy="113093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3463" y="1309349"/>
            <a:ext cx="9392987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50" dirty="0"/>
              <a:t>Black-Body</a:t>
            </a:r>
            <a:r>
              <a:rPr sz="4950" spc="-195" dirty="0"/>
              <a:t> </a:t>
            </a:r>
            <a:r>
              <a:rPr sz="4950" spc="-155" dirty="0"/>
              <a:t>Radiation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60864" y="2374984"/>
            <a:ext cx="14686915" cy="2308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08965">
              <a:lnSpc>
                <a:spcPct val="100000"/>
              </a:lnSpc>
              <a:spcBef>
                <a:spcPts val="95"/>
              </a:spcBef>
            </a:pP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object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emits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electromagnetic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radiation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over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wide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range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wavelengths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heated.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ts val="5030"/>
              </a:lnSpc>
              <a:spcBef>
                <a:spcPts val="345"/>
              </a:spcBef>
            </a:pP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ideal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body,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which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emits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absorbs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frequencies,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black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body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emitted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such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body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Helvetica"/>
                <a:cs typeface="Helvetica"/>
              </a:rPr>
              <a:t>black-body</a:t>
            </a:r>
            <a:r>
              <a:rPr sz="3300" b="1" spc="-100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3300" b="1" spc="-105" dirty="0">
                <a:solidFill>
                  <a:srgbClr val="FFFFFF"/>
                </a:solidFill>
                <a:latin typeface="Helvetica"/>
                <a:cs typeface="Helvetica"/>
              </a:rPr>
              <a:t>radiation”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799C31F-6FFB-4436-8B4D-B7BFE5942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05511" cy="113093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572" y="1309349"/>
            <a:ext cx="9365877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55" dirty="0"/>
              <a:t>Planck’s </a:t>
            </a:r>
            <a:r>
              <a:rPr sz="4950" spc="-180" dirty="0"/>
              <a:t>Quantum</a:t>
            </a:r>
            <a:r>
              <a:rPr sz="4950" spc="-225" dirty="0"/>
              <a:t> </a:t>
            </a:r>
            <a:r>
              <a:rPr sz="4950" spc="-155" dirty="0"/>
              <a:t>theory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87974" y="2374984"/>
            <a:ext cx="1488059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Planck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suggested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molecules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could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absorb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discrete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quantities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continuous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manner.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0573" y="4029960"/>
            <a:ext cx="3189605" cy="15356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2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“Quantum”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52521" y="4239378"/>
            <a:ext cx="11539855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smallest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quantity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emitted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absorbed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0491" y="4741980"/>
            <a:ext cx="707009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form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electromagnetic</a:t>
            </a:r>
            <a:r>
              <a:rPr sz="3300" spc="-6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radiation.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63797" y="4539355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2842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12964" y="4453732"/>
            <a:ext cx="106384" cy="171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63804" y="6223349"/>
            <a:ext cx="5684408" cy="37367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5FA0C1-8356-921A-856D-38B7E3CEE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624848" y="1447709"/>
            <a:ext cx="11229340" cy="6979284"/>
          </a:xfrm>
          <a:custGeom>
            <a:avLst/>
            <a:gdLst/>
            <a:ahLst/>
            <a:cxnLst/>
            <a:rect l="l" t="t" r="r" b="b"/>
            <a:pathLst>
              <a:path w="11229340" h="6979284">
                <a:moveTo>
                  <a:pt x="10893668" y="0"/>
                </a:moveTo>
                <a:lnTo>
                  <a:pt x="335665" y="0"/>
                </a:lnTo>
                <a:lnTo>
                  <a:pt x="286234" y="3656"/>
                </a:lnTo>
                <a:lnTo>
                  <a:pt x="238998" y="14274"/>
                </a:lnTo>
                <a:lnTo>
                  <a:pt x="194486" y="31322"/>
                </a:lnTo>
                <a:lnTo>
                  <a:pt x="153227" y="54272"/>
                </a:lnTo>
                <a:lnTo>
                  <a:pt x="115752" y="82594"/>
                </a:lnTo>
                <a:lnTo>
                  <a:pt x="82589" y="115758"/>
                </a:lnTo>
                <a:lnTo>
                  <a:pt x="54269" y="153235"/>
                </a:lnTo>
                <a:lnTo>
                  <a:pt x="31320" y="194494"/>
                </a:lnTo>
                <a:lnTo>
                  <a:pt x="14273" y="239007"/>
                </a:lnTo>
                <a:lnTo>
                  <a:pt x="3656" y="286244"/>
                </a:lnTo>
                <a:lnTo>
                  <a:pt x="0" y="335675"/>
                </a:lnTo>
                <a:lnTo>
                  <a:pt x="0" y="6643242"/>
                </a:lnTo>
                <a:lnTo>
                  <a:pt x="3656" y="6692671"/>
                </a:lnTo>
                <a:lnTo>
                  <a:pt x="14273" y="6739905"/>
                </a:lnTo>
                <a:lnTo>
                  <a:pt x="31320" y="6784417"/>
                </a:lnTo>
                <a:lnTo>
                  <a:pt x="54269" y="6825675"/>
                </a:lnTo>
                <a:lnTo>
                  <a:pt x="82589" y="6863151"/>
                </a:lnTo>
                <a:lnTo>
                  <a:pt x="115752" y="6896314"/>
                </a:lnTo>
                <a:lnTo>
                  <a:pt x="153227" y="6924635"/>
                </a:lnTo>
                <a:lnTo>
                  <a:pt x="194486" y="6947585"/>
                </a:lnTo>
                <a:lnTo>
                  <a:pt x="238998" y="6964633"/>
                </a:lnTo>
                <a:lnTo>
                  <a:pt x="286234" y="6975251"/>
                </a:lnTo>
                <a:lnTo>
                  <a:pt x="335665" y="6978907"/>
                </a:lnTo>
                <a:lnTo>
                  <a:pt x="10893668" y="6978907"/>
                </a:lnTo>
                <a:lnTo>
                  <a:pt x="10943096" y="6975251"/>
                </a:lnTo>
                <a:lnTo>
                  <a:pt x="10990331" y="6964633"/>
                </a:lnTo>
                <a:lnTo>
                  <a:pt x="11034842" y="6947585"/>
                </a:lnTo>
                <a:lnTo>
                  <a:pt x="11076101" y="6924635"/>
                </a:lnTo>
                <a:lnTo>
                  <a:pt x="11113576" y="6896314"/>
                </a:lnTo>
                <a:lnTo>
                  <a:pt x="11146739" y="6863151"/>
                </a:lnTo>
                <a:lnTo>
                  <a:pt x="11175061" y="6825675"/>
                </a:lnTo>
                <a:lnTo>
                  <a:pt x="11198010" y="6784417"/>
                </a:lnTo>
                <a:lnTo>
                  <a:pt x="11215059" y="6739905"/>
                </a:lnTo>
                <a:lnTo>
                  <a:pt x="11225676" y="6692671"/>
                </a:lnTo>
                <a:lnTo>
                  <a:pt x="11229333" y="6643242"/>
                </a:lnTo>
                <a:lnTo>
                  <a:pt x="11229333" y="335675"/>
                </a:lnTo>
                <a:lnTo>
                  <a:pt x="11225676" y="286244"/>
                </a:lnTo>
                <a:lnTo>
                  <a:pt x="11215059" y="239007"/>
                </a:lnTo>
                <a:lnTo>
                  <a:pt x="11198010" y="194494"/>
                </a:lnTo>
                <a:lnTo>
                  <a:pt x="11175061" y="153235"/>
                </a:lnTo>
                <a:lnTo>
                  <a:pt x="11146739" y="115758"/>
                </a:lnTo>
                <a:lnTo>
                  <a:pt x="11113576" y="82594"/>
                </a:lnTo>
                <a:lnTo>
                  <a:pt x="11076101" y="54272"/>
                </a:lnTo>
                <a:lnTo>
                  <a:pt x="11034842" y="31322"/>
                </a:lnTo>
                <a:lnTo>
                  <a:pt x="10990331" y="14274"/>
                </a:lnTo>
                <a:lnTo>
                  <a:pt x="10943096" y="3656"/>
                </a:lnTo>
                <a:lnTo>
                  <a:pt x="108936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6127" y="1772354"/>
            <a:ext cx="10406774" cy="6329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5240000" cy="243149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100 watt bulb emits monochromatic light of wavelength 400 nm, then the number photons emitted per second by the bulb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5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 2. 8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6.6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 4. 2.012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956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71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2CE008-0A7D-BF78-105A-8DC99DCC4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05511" cy="113093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8482" y="1288408"/>
            <a:ext cx="874836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110" dirty="0"/>
              <a:t>1 </a:t>
            </a:r>
            <a:r>
              <a:rPr sz="4950" spc="-155" dirty="0"/>
              <a:t>electron </a:t>
            </a:r>
            <a:r>
              <a:rPr sz="4950" spc="-110" dirty="0"/>
              <a:t>volt</a:t>
            </a:r>
            <a:r>
              <a:rPr sz="4950" spc="-440" dirty="0"/>
              <a:t> </a:t>
            </a:r>
            <a:r>
              <a:rPr sz="4950" spc="-50" dirty="0"/>
              <a:t>(eV):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45079" y="2249338"/>
            <a:ext cx="14986000" cy="3089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30480">
              <a:lnSpc>
                <a:spcPct val="100000"/>
              </a:lnSpc>
              <a:spcBef>
                <a:spcPts val="95"/>
              </a:spcBef>
            </a:pP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gained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accelerated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through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potential 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difference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sz="3300" spc="-4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volt.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3500">
              <a:lnSpc>
                <a:spcPct val="100000"/>
              </a:lnSpc>
            </a:pPr>
            <a:r>
              <a:rPr sz="3300" spc="-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1eV=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1.6 x10</a:t>
            </a:r>
            <a:r>
              <a:rPr sz="2850" b="1" spc="-15" baseline="32163" dirty="0">
                <a:solidFill>
                  <a:srgbClr val="FFFFFF"/>
                </a:solidFill>
                <a:latin typeface="Helvetica"/>
                <a:cs typeface="Helvetica"/>
              </a:rPr>
              <a:t>-19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volt 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1.6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sz="3300" spc="-4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sz="2850" b="1" spc="60" baseline="32163" dirty="0">
                <a:solidFill>
                  <a:srgbClr val="FFFFFF"/>
                </a:solidFill>
                <a:latin typeface="Helvetica"/>
                <a:cs typeface="Helvetica"/>
              </a:rPr>
              <a:t>-19 </a:t>
            </a:r>
            <a:r>
              <a:rPr sz="3300" spc="1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J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2865">
              <a:lnSpc>
                <a:spcPct val="100000"/>
              </a:lnSpc>
            </a:pPr>
            <a:r>
              <a:rPr sz="3300" spc="-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4eV=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1.6x10</a:t>
            </a:r>
            <a:r>
              <a:rPr sz="2850" b="1" spc="22" baseline="32163" dirty="0">
                <a:solidFill>
                  <a:srgbClr val="FFFFFF"/>
                </a:solidFill>
                <a:latin typeface="Helvetica"/>
                <a:cs typeface="Helvetica"/>
              </a:rPr>
              <a:t>-19</a:t>
            </a:r>
            <a:r>
              <a:rPr sz="2850" b="1" spc="97" baseline="32163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3300" spc="1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J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90023" y="3850989"/>
            <a:ext cx="3698240" cy="6309995"/>
          </a:xfrm>
          <a:custGeom>
            <a:avLst/>
            <a:gdLst/>
            <a:ahLst/>
            <a:cxnLst/>
            <a:rect l="l" t="t" r="r" b="b"/>
            <a:pathLst>
              <a:path w="3698240" h="6309995">
                <a:moveTo>
                  <a:pt x="3341720" y="0"/>
                </a:moveTo>
                <a:lnTo>
                  <a:pt x="356010" y="0"/>
                </a:lnTo>
                <a:lnTo>
                  <a:pt x="307872" y="3265"/>
                </a:lnTo>
                <a:lnTo>
                  <a:pt x="261650" y="12773"/>
                </a:lnTo>
                <a:lnTo>
                  <a:pt x="217778" y="28091"/>
                </a:lnTo>
                <a:lnTo>
                  <a:pt x="176686" y="48786"/>
                </a:lnTo>
                <a:lnTo>
                  <a:pt x="138808" y="74426"/>
                </a:lnTo>
                <a:lnTo>
                  <a:pt x="104577" y="104577"/>
                </a:lnTo>
                <a:lnTo>
                  <a:pt x="74426" y="138808"/>
                </a:lnTo>
                <a:lnTo>
                  <a:pt x="48786" y="176686"/>
                </a:lnTo>
                <a:lnTo>
                  <a:pt x="28091" y="217778"/>
                </a:lnTo>
                <a:lnTo>
                  <a:pt x="12773" y="261650"/>
                </a:lnTo>
                <a:lnTo>
                  <a:pt x="3265" y="307872"/>
                </a:lnTo>
                <a:lnTo>
                  <a:pt x="0" y="356010"/>
                </a:lnTo>
                <a:lnTo>
                  <a:pt x="0" y="5953839"/>
                </a:lnTo>
                <a:lnTo>
                  <a:pt x="3265" y="6001977"/>
                </a:lnTo>
                <a:lnTo>
                  <a:pt x="12773" y="6048198"/>
                </a:lnTo>
                <a:lnTo>
                  <a:pt x="28091" y="6092071"/>
                </a:lnTo>
                <a:lnTo>
                  <a:pt x="48786" y="6133163"/>
                </a:lnTo>
                <a:lnTo>
                  <a:pt x="74426" y="6171040"/>
                </a:lnTo>
                <a:lnTo>
                  <a:pt x="104577" y="6205271"/>
                </a:lnTo>
                <a:lnTo>
                  <a:pt x="138808" y="6235423"/>
                </a:lnTo>
                <a:lnTo>
                  <a:pt x="176686" y="6261063"/>
                </a:lnTo>
                <a:lnTo>
                  <a:pt x="217778" y="6281758"/>
                </a:lnTo>
                <a:lnTo>
                  <a:pt x="261650" y="6297076"/>
                </a:lnTo>
                <a:lnTo>
                  <a:pt x="307872" y="6306584"/>
                </a:lnTo>
                <a:lnTo>
                  <a:pt x="356010" y="6309849"/>
                </a:lnTo>
                <a:lnTo>
                  <a:pt x="3341720" y="6309849"/>
                </a:lnTo>
                <a:lnTo>
                  <a:pt x="3389857" y="6306584"/>
                </a:lnTo>
                <a:lnTo>
                  <a:pt x="3436079" y="6297076"/>
                </a:lnTo>
                <a:lnTo>
                  <a:pt x="3479952" y="6281758"/>
                </a:lnTo>
                <a:lnTo>
                  <a:pt x="3521043" y="6261063"/>
                </a:lnTo>
                <a:lnTo>
                  <a:pt x="3558921" y="6235423"/>
                </a:lnTo>
                <a:lnTo>
                  <a:pt x="3593152" y="6205271"/>
                </a:lnTo>
                <a:lnTo>
                  <a:pt x="3623304" y="6171040"/>
                </a:lnTo>
                <a:lnTo>
                  <a:pt x="3648943" y="6133163"/>
                </a:lnTo>
                <a:lnTo>
                  <a:pt x="3669638" y="6092071"/>
                </a:lnTo>
                <a:lnTo>
                  <a:pt x="3684956" y="6048198"/>
                </a:lnTo>
                <a:lnTo>
                  <a:pt x="3694464" y="6001977"/>
                </a:lnTo>
                <a:lnTo>
                  <a:pt x="3697730" y="5953839"/>
                </a:lnTo>
                <a:lnTo>
                  <a:pt x="3697730" y="356010"/>
                </a:lnTo>
                <a:lnTo>
                  <a:pt x="3694464" y="307872"/>
                </a:lnTo>
                <a:lnTo>
                  <a:pt x="3684956" y="261650"/>
                </a:lnTo>
                <a:lnTo>
                  <a:pt x="3669638" y="217778"/>
                </a:lnTo>
                <a:lnTo>
                  <a:pt x="3648943" y="176686"/>
                </a:lnTo>
                <a:lnTo>
                  <a:pt x="3623304" y="138808"/>
                </a:lnTo>
                <a:lnTo>
                  <a:pt x="3593152" y="104577"/>
                </a:lnTo>
                <a:lnTo>
                  <a:pt x="3558921" y="74426"/>
                </a:lnTo>
                <a:lnTo>
                  <a:pt x="3521043" y="48786"/>
                </a:lnTo>
                <a:lnTo>
                  <a:pt x="3479952" y="28091"/>
                </a:lnTo>
                <a:lnTo>
                  <a:pt x="3436079" y="12773"/>
                </a:lnTo>
                <a:lnTo>
                  <a:pt x="3389857" y="3265"/>
                </a:lnTo>
                <a:lnTo>
                  <a:pt x="3341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0980" y="4082263"/>
            <a:ext cx="3255811" cy="58473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879BB54-B732-3710-356B-1200A67CB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86042" y="1288408"/>
            <a:ext cx="12961808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Photoelectric </a:t>
            </a:r>
            <a:r>
              <a:rPr sz="4950" b="1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effect </a:t>
            </a:r>
            <a:r>
              <a:rPr sz="4950" b="1" spc="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 </a:t>
            </a:r>
            <a:r>
              <a:rPr sz="4950" b="1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1887)-H.</a:t>
            </a:r>
            <a:r>
              <a:rPr sz="4950" b="1" spc="-5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Hertz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3444" y="2249338"/>
            <a:ext cx="17121505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certain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metals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such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sz="3300" spc="-20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K, Rb, 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Cs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etc., were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exposed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beam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light,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were 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ejected.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This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phenomenon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Photoelectric 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effect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ejected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sz="3300" spc="-5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  Photoelectrons.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86150" y="4637023"/>
            <a:ext cx="7552418" cy="4589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78957" y="4637023"/>
            <a:ext cx="4762357" cy="45827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7D8F37-5CC7-DD5E-4155-FFAF33318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2055" y="1288408"/>
            <a:ext cx="1087839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70" dirty="0"/>
              <a:t>Experimental</a:t>
            </a:r>
            <a:r>
              <a:rPr sz="4950" spc="-204" dirty="0"/>
              <a:t> </a:t>
            </a:r>
            <a:r>
              <a:rPr sz="4950" spc="-170" dirty="0"/>
              <a:t>observation: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86747" y="2424607"/>
            <a:ext cx="16856710" cy="3082925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213360" indent="-188595">
              <a:lnSpc>
                <a:spcPct val="100000"/>
              </a:lnSpc>
              <a:spcBef>
                <a:spcPts val="1170"/>
              </a:spcBef>
              <a:buChar char="•"/>
              <a:tabLst>
                <a:tab pos="21399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Ejection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5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instantaneous.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13360" indent="-188595">
              <a:lnSpc>
                <a:spcPct val="100000"/>
              </a:lnSpc>
              <a:spcBef>
                <a:spcPts val="1070"/>
              </a:spcBef>
              <a:buChar char="•"/>
              <a:tabLst>
                <a:tab pos="213995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photoelectron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proportional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intensity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brightness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13360" marR="17780" indent="-188595">
              <a:lnSpc>
                <a:spcPct val="100000"/>
              </a:lnSpc>
              <a:spcBef>
                <a:spcPts val="1065"/>
              </a:spcBef>
              <a:buChar char="•"/>
              <a:tabLst>
                <a:tab pos="213995" algn="l"/>
                <a:tab pos="14392275" algn="l"/>
              </a:tabLst>
            </a:pPr>
            <a:r>
              <a:rPr sz="3300" spc="-229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each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meta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cha</a:t>
            </a:r>
            <a:r>
              <a:rPr sz="3300" spc="-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acteristic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minimu</a:t>
            </a:r>
            <a:r>
              <a:rPr sz="3300" spc="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sz="330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equency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i="1" spc="-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50" b="1" spc="67" baseline="-32163" dirty="0">
                <a:solidFill>
                  <a:srgbClr val="FFFFFF"/>
                </a:solidFill>
                <a:latin typeface="Helvetica"/>
                <a:cs typeface="Helvetica"/>
              </a:rPr>
              <a:t>0</a:t>
            </a:r>
            <a:r>
              <a:rPr sz="3300" spc="-2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belo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whic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pho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oelectric  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effect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sz="3300" spc="-43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observed.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13360" indent="-188595">
              <a:lnSpc>
                <a:spcPct val="100000"/>
              </a:lnSpc>
              <a:spcBef>
                <a:spcPts val="1070"/>
              </a:spcBef>
              <a:buChar char="•"/>
              <a:tabLst>
                <a:tab pos="213995" algn="l"/>
                <a:tab pos="1461135" algn="l"/>
              </a:tabLst>
            </a:pPr>
            <a:r>
              <a:rPr sz="3300" spc="-1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K.E	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frequency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light.( </a:t>
            </a:r>
            <a:r>
              <a:rPr sz="3300" spc="1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if</a:t>
            </a:r>
            <a:r>
              <a:rPr sz="3300" spc="-6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i="1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sz="3300" i="1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2850" b="1" spc="-82" baseline="-32163" dirty="0">
                <a:solidFill>
                  <a:srgbClr val="FFFFFF"/>
                </a:solidFill>
                <a:latin typeface="Helvetica"/>
                <a:cs typeface="Helvetica"/>
              </a:rPr>
              <a:t>0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37594" y="5134487"/>
            <a:ext cx="366395" cy="256540"/>
          </a:xfrm>
          <a:custGeom>
            <a:avLst/>
            <a:gdLst/>
            <a:ahLst/>
            <a:cxnLst/>
            <a:rect l="l" t="t" r="r" b="b"/>
            <a:pathLst>
              <a:path w="366394" h="256539">
                <a:moveTo>
                  <a:pt x="253286" y="131497"/>
                </a:moveTo>
                <a:lnTo>
                  <a:pt x="252591" y="134142"/>
                </a:lnTo>
                <a:lnTo>
                  <a:pt x="248781" y="150053"/>
                </a:lnTo>
                <a:lnTo>
                  <a:pt x="246402" y="157900"/>
                </a:lnTo>
                <a:lnTo>
                  <a:pt x="262643" y="192517"/>
                </a:lnTo>
                <a:lnTo>
                  <a:pt x="305171" y="239726"/>
                </a:lnTo>
                <a:lnTo>
                  <a:pt x="366326" y="256065"/>
                </a:lnTo>
                <a:lnTo>
                  <a:pt x="366316" y="253468"/>
                </a:lnTo>
                <a:lnTo>
                  <a:pt x="358490" y="252330"/>
                </a:lnTo>
                <a:lnTo>
                  <a:pt x="350778" y="250916"/>
                </a:lnTo>
                <a:lnTo>
                  <a:pt x="300761" y="224750"/>
                </a:lnTo>
                <a:lnTo>
                  <a:pt x="277363" y="192125"/>
                </a:lnTo>
                <a:lnTo>
                  <a:pt x="260871" y="153076"/>
                </a:lnTo>
                <a:lnTo>
                  <a:pt x="253286" y="131497"/>
                </a:lnTo>
                <a:close/>
              </a:path>
              <a:path w="366394" h="256539">
                <a:moveTo>
                  <a:pt x="128673" y="13344"/>
                </a:moveTo>
                <a:lnTo>
                  <a:pt x="90677" y="17424"/>
                </a:lnTo>
                <a:lnTo>
                  <a:pt x="26734" y="56595"/>
                </a:lnTo>
                <a:lnTo>
                  <a:pt x="7033" y="90842"/>
                </a:lnTo>
                <a:lnTo>
                  <a:pt x="0" y="129391"/>
                </a:lnTo>
                <a:lnTo>
                  <a:pt x="5778" y="168140"/>
                </a:lnTo>
                <a:lnTo>
                  <a:pt x="24514" y="202988"/>
                </a:lnTo>
                <a:lnTo>
                  <a:pt x="53148" y="228642"/>
                </a:lnTo>
                <a:lnTo>
                  <a:pt x="88372" y="242383"/>
                </a:lnTo>
                <a:lnTo>
                  <a:pt x="126411" y="245529"/>
                </a:lnTo>
                <a:lnTo>
                  <a:pt x="163484" y="239395"/>
                </a:lnTo>
                <a:lnTo>
                  <a:pt x="181361" y="233559"/>
                </a:lnTo>
                <a:lnTo>
                  <a:pt x="198514" y="224919"/>
                </a:lnTo>
                <a:lnTo>
                  <a:pt x="202813" y="221751"/>
                </a:lnTo>
                <a:lnTo>
                  <a:pt x="126813" y="221751"/>
                </a:lnTo>
                <a:lnTo>
                  <a:pt x="96072" y="219270"/>
                </a:lnTo>
                <a:lnTo>
                  <a:pt x="58763" y="202006"/>
                </a:lnTo>
                <a:lnTo>
                  <a:pt x="35700" y="174111"/>
                </a:lnTo>
                <a:lnTo>
                  <a:pt x="26297" y="140238"/>
                </a:lnTo>
                <a:lnTo>
                  <a:pt x="29968" y="105041"/>
                </a:lnTo>
                <a:lnTo>
                  <a:pt x="46127" y="73173"/>
                </a:lnTo>
                <a:lnTo>
                  <a:pt x="74186" y="49289"/>
                </a:lnTo>
                <a:lnTo>
                  <a:pt x="113559" y="38040"/>
                </a:lnTo>
                <a:lnTo>
                  <a:pt x="199482" y="38040"/>
                </a:lnTo>
                <a:lnTo>
                  <a:pt x="166447" y="19193"/>
                </a:lnTo>
                <a:lnTo>
                  <a:pt x="128673" y="13344"/>
                </a:lnTo>
                <a:close/>
              </a:path>
              <a:path w="366394" h="256539">
                <a:moveTo>
                  <a:pt x="235132" y="131513"/>
                </a:moveTo>
                <a:lnTo>
                  <a:pt x="210844" y="186622"/>
                </a:lnTo>
                <a:lnTo>
                  <a:pt x="158147" y="217667"/>
                </a:lnTo>
                <a:lnTo>
                  <a:pt x="126813" y="221751"/>
                </a:lnTo>
                <a:lnTo>
                  <a:pt x="202813" y="221751"/>
                </a:lnTo>
                <a:lnTo>
                  <a:pt x="236752" y="183122"/>
                </a:lnTo>
                <a:lnTo>
                  <a:pt x="246402" y="157900"/>
                </a:lnTo>
                <a:lnTo>
                  <a:pt x="245851" y="156724"/>
                </a:lnTo>
                <a:lnTo>
                  <a:pt x="235132" y="131513"/>
                </a:lnTo>
                <a:close/>
              </a:path>
              <a:path w="366394" h="256539">
                <a:moveTo>
                  <a:pt x="243118" y="104530"/>
                </a:moveTo>
                <a:lnTo>
                  <a:pt x="235824" y="129391"/>
                </a:lnTo>
                <a:lnTo>
                  <a:pt x="235132" y="131513"/>
                </a:lnTo>
                <a:lnTo>
                  <a:pt x="245851" y="156724"/>
                </a:lnTo>
                <a:lnTo>
                  <a:pt x="246402" y="157900"/>
                </a:lnTo>
                <a:lnTo>
                  <a:pt x="248781" y="150053"/>
                </a:lnTo>
                <a:lnTo>
                  <a:pt x="252591" y="134142"/>
                </a:lnTo>
                <a:lnTo>
                  <a:pt x="253286" y="131497"/>
                </a:lnTo>
                <a:lnTo>
                  <a:pt x="246409" y="111929"/>
                </a:lnTo>
                <a:lnTo>
                  <a:pt x="243118" y="104530"/>
                </a:lnTo>
                <a:close/>
              </a:path>
              <a:path w="366394" h="256539">
                <a:moveTo>
                  <a:pt x="199482" y="38040"/>
                </a:moveTo>
                <a:lnTo>
                  <a:pt x="113559" y="38040"/>
                </a:lnTo>
                <a:lnTo>
                  <a:pt x="156725" y="39629"/>
                </a:lnTo>
                <a:lnTo>
                  <a:pt x="188458" y="56524"/>
                </a:lnTo>
                <a:lnTo>
                  <a:pt x="211837" y="84494"/>
                </a:lnTo>
                <a:lnTo>
                  <a:pt x="229942" y="119305"/>
                </a:lnTo>
                <a:lnTo>
                  <a:pt x="235132" y="131513"/>
                </a:lnTo>
                <a:lnTo>
                  <a:pt x="235922" y="129092"/>
                </a:lnTo>
                <a:lnTo>
                  <a:pt x="243118" y="104530"/>
                </a:lnTo>
                <a:lnTo>
                  <a:pt x="229101" y="73015"/>
                </a:lnTo>
                <a:lnTo>
                  <a:pt x="204072" y="40659"/>
                </a:lnTo>
                <a:lnTo>
                  <a:pt x="199482" y="38040"/>
                </a:lnTo>
                <a:close/>
              </a:path>
              <a:path w="366394" h="256539">
                <a:moveTo>
                  <a:pt x="360923" y="0"/>
                </a:moveTo>
                <a:lnTo>
                  <a:pt x="301581" y="23903"/>
                </a:lnTo>
                <a:lnTo>
                  <a:pt x="257607" y="69505"/>
                </a:lnTo>
                <a:lnTo>
                  <a:pt x="243118" y="104530"/>
                </a:lnTo>
                <a:lnTo>
                  <a:pt x="246409" y="111929"/>
                </a:lnTo>
                <a:lnTo>
                  <a:pt x="253286" y="131497"/>
                </a:lnTo>
                <a:lnTo>
                  <a:pt x="264934" y="87157"/>
                </a:lnTo>
                <a:lnTo>
                  <a:pt x="285899" y="50826"/>
                </a:lnTo>
                <a:lnTo>
                  <a:pt x="317451" y="23246"/>
                </a:lnTo>
                <a:lnTo>
                  <a:pt x="361551" y="2513"/>
                </a:lnTo>
                <a:lnTo>
                  <a:pt x="3609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24761" y="5850493"/>
            <a:ext cx="13062194" cy="15042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BAFECB51-0E46-B5B4-3D13-19A0D0A959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4DFCFF-3AB7-3E1C-CD4C-7961F7E6A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826A89-6663-87B5-9F97-43E463BFB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" y="31123"/>
            <a:ext cx="11309350" cy="113093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37CA2640-D1F5-27EE-95F5-3AB14BFA7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" y="0"/>
            <a:ext cx="20097374" cy="11309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72E9CF-0900-1D02-3739-4D3CAFED5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1136E9-BDCD-6F97-ED71-E5124869B5B6}"/>
              </a:ext>
            </a:extLst>
          </p:cNvPr>
          <p:cNvSpPr/>
          <p:nvPr/>
        </p:nvSpPr>
        <p:spPr>
          <a:xfrm>
            <a:off x="2127250" y="1158875"/>
            <a:ext cx="1482008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50" dirty="0">
                <a:ln w="9525" cmpd="sng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Kinetic Energy and Work </a:t>
            </a:r>
            <a:r>
              <a:rPr lang="en-US" sz="6600" b="1" cap="none" spc="50" dirty="0" err="1">
                <a:ln w="9525" cmpd="sng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Funciton</a:t>
            </a:r>
            <a:endParaRPr lang="en-US" sz="6600" b="1" cap="none" spc="50" dirty="0">
              <a:ln w="9525" cmpd="sng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691D61-A4D4-C192-0254-942102BE3E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86" t="40567" r="10954" b="6205"/>
          <a:stretch/>
        </p:blipFill>
        <p:spPr>
          <a:xfrm>
            <a:off x="3879850" y="2644377"/>
            <a:ext cx="11963401" cy="6019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892A38-01D1-EA83-6E31-E08A07D56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1010" y="1288208"/>
            <a:ext cx="15208250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spc="-175" dirty="0"/>
              <a:t>Einstein </a:t>
            </a:r>
            <a:r>
              <a:rPr sz="4950" spc="-210" dirty="0"/>
              <a:t>was </a:t>
            </a:r>
            <a:r>
              <a:rPr sz="4950" spc="-145" dirty="0"/>
              <a:t>able </a:t>
            </a:r>
            <a:r>
              <a:rPr sz="4950" spc="-80" dirty="0"/>
              <a:t>to </a:t>
            </a:r>
            <a:r>
              <a:rPr sz="4950" spc="-155" dirty="0"/>
              <a:t>explain </a:t>
            </a:r>
            <a:r>
              <a:rPr sz="4950" spc="-145" dirty="0"/>
              <a:t>photoelectric </a:t>
            </a:r>
            <a:r>
              <a:rPr sz="4950" spc="-50" dirty="0"/>
              <a:t>effect </a:t>
            </a:r>
            <a:r>
              <a:rPr sz="4950" spc="-200" dirty="0"/>
              <a:t>using  </a:t>
            </a:r>
            <a:r>
              <a:rPr sz="4950" spc="-155" dirty="0"/>
              <a:t>Planck’s </a:t>
            </a:r>
            <a:r>
              <a:rPr sz="4950" spc="-180" dirty="0"/>
              <a:t>Quantum</a:t>
            </a:r>
            <a:r>
              <a:rPr sz="4950" spc="-135" dirty="0"/>
              <a:t> </a:t>
            </a:r>
            <a:r>
              <a:rPr sz="4950" spc="-155" dirty="0"/>
              <a:t>theory</a:t>
            </a:r>
            <a:endParaRPr sz="4950" dirty="0"/>
          </a:p>
        </p:txBody>
      </p:sp>
      <p:sp>
        <p:nvSpPr>
          <p:cNvPr id="3" name="object 3"/>
          <p:cNvSpPr/>
          <p:nvPr/>
        </p:nvSpPr>
        <p:spPr>
          <a:xfrm>
            <a:off x="1593383" y="3272341"/>
            <a:ext cx="4019550" cy="3620770"/>
          </a:xfrm>
          <a:custGeom>
            <a:avLst/>
            <a:gdLst/>
            <a:ahLst/>
            <a:cxnLst/>
            <a:rect l="l" t="t" r="r" b="b"/>
            <a:pathLst>
              <a:path w="4019550" h="3620770">
                <a:moveTo>
                  <a:pt x="3663448" y="0"/>
                </a:moveTo>
                <a:lnTo>
                  <a:pt x="356010" y="0"/>
                </a:lnTo>
                <a:lnTo>
                  <a:pt x="307872" y="3265"/>
                </a:lnTo>
                <a:lnTo>
                  <a:pt x="261650" y="12773"/>
                </a:lnTo>
                <a:lnTo>
                  <a:pt x="217778" y="28091"/>
                </a:lnTo>
                <a:lnTo>
                  <a:pt x="176686" y="48786"/>
                </a:lnTo>
                <a:lnTo>
                  <a:pt x="138808" y="74426"/>
                </a:lnTo>
                <a:lnTo>
                  <a:pt x="104577" y="104577"/>
                </a:lnTo>
                <a:lnTo>
                  <a:pt x="74426" y="138808"/>
                </a:lnTo>
                <a:lnTo>
                  <a:pt x="48786" y="176686"/>
                </a:lnTo>
                <a:lnTo>
                  <a:pt x="28091" y="217778"/>
                </a:lnTo>
                <a:lnTo>
                  <a:pt x="12773" y="261650"/>
                </a:lnTo>
                <a:lnTo>
                  <a:pt x="3265" y="307872"/>
                </a:lnTo>
                <a:lnTo>
                  <a:pt x="0" y="356010"/>
                </a:lnTo>
                <a:lnTo>
                  <a:pt x="0" y="3264644"/>
                </a:lnTo>
                <a:lnTo>
                  <a:pt x="3265" y="3312781"/>
                </a:lnTo>
                <a:lnTo>
                  <a:pt x="12773" y="3359003"/>
                </a:lnTo>
                <a:lnTo>
                  <a:pt x="28091" y="3402876"/>
                </a:lnTo>
                <a:lnTo>
                  <a:pt x="48786" y="3443967"/>
                </a:lnTo>
                <a:lnTo>
                  <a:pt x="74426" y="3481845"/>
                </a:lnTo>
                <a:lnTo>
                  <a:pt x="104577" y="3516076"/>
                </a:lnTo>
                <a:lnTo>
                  <a:pt x="138808" y="3546227"/>
                </a:lnTo>
                <a:lnTo>
                  <a:pt x="176686" y="3571867"/>
                </a:lnTo>
                <a:lnTo>
                  <a:pt x="217778" y="3592562"/>
                </a:lnTo>
                <a:lnTo>
                  <a:pt x="261650" y="3607880"/>
                </a:lnTo>
                <a:lnTo>
                  <a:pt x="307872" y="3617388"/>
                </a:lnTo>
                <a:lnTo>
                  <a:pt x="356010" y="3620654"/>
                </a:lnTo>
                <a:lnTo>
                  <a:pt x="3663448" y="3620654"/>
                </a:lnTo>
                <a:lnTo>
                  <a:pt x="3711586" y="3617388"/>
                </a:lnTo>
                <a:lnTo>
                  <a:pt x="3757807" y="3607880"/>
                </a:lnTo>
                <a:lnTo>
                  <a:pt x="3801680" y="3592562"/>
                </a:lnTo>
                <a:lnTo>
                  <a:pt x="3842772" y="3571867"/>
                </a:lnTo>
                <a:lnTo>
                  <a:pt x="3880649" y="3546227"/>
                </a:lnTo>
                <a:lnTo>
                  <a:pt x="3914880" y="3516076"/>
                </a:lnTo>
                <a:lnTo>
                  <a:pt x="3945032" y="3481845"/>
                </a:lnTo>
                <a:lnTo>
                  <a:pt x="3970672" y="3443967"/>
                </a:lnTo>
                <a:lnTo>
                  <a:pt x="3991367" y="3402876"/>
                </a:lnTo>
                <a:lnTo>
                  <a:pt x="4006685" y="3359003"/>
                </a:lnTo>
                <a:lnTo>
                  <a:pt x="4016193" y="3312781"/>
                </a:lnTo>
                <a:lnTo>
                  <a:pt x="4019458" y="3264644"/>
                </a:lnTo>
                <a:lnTo>
                  <a:pt x="4019458" y="356010"/>
                </a:lnTo>
                <a:lnTo>
                  <a:pt x="4016193" y="307872"/>
                </a:lnTo>
                <a:lnTo>
                  <a:pt x="4006685" y="261650"/>
                </a:lnTo>
                <a:lnTo>
                  <a:pt x="3991367" y="217778"/>
                </a:lnTo>
                <a:lnTo>
                  <a:pt x="3970672" y="176686"/>
                </a:lnTo>
                <a:lnTo>
                  <a:pt x="3945032" y="138808"/>
                </a:lnTo>
                <a:lnTo>
                  <a:pt x="3914880" y="104577"/>
                </a:lnTo>
                <a:lnTo>
                  <a:pt x="3880649" y="74426"/>
                </a:lnTo>
                <a:lnTo>
                  <a:pt x="3842772" y="48786"/>
                </a:lnTo>
                <a:lnTo>
                  <a:pt x="3801680" y="28091"/>
                </a:lnTo>
                <a:lnTo>
                  <a:pt x="3757807" y="12773"/>
                </a:lnTo>
                <a:lnTo>
                  <a:pt x="3711586" y="3265"/>
                </a:lnTo>
                <a:lnTo>
                  <a:pt x="3663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87722" y="3461141"/>
            <a:ext cx="3430794" cy="3243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15565" y="3283705"/>
            <a:ext cx="5415280" cy="3620770"/>
          </a:xfrm>
          <a:custGeom>
            <a:avLst/>
            <a:gdLst/>
            <a:ahLst/>
            <a:cxnLst/>
            <a:rect l="l" t="t" r="r" b="b"/>
            <a:pathLst>
              <a:path w="5415280" h="3620770">
                <a:moveTo>
                  <a:pt x="5001606" y="0"/>
                </a:moveTo>
                <a:lnTo>
                  <a:pt x="413202" y="0"/>
                </a:lnTo>
                <a:lnTo>
                  <a:pt x="365188" y="2793"/>
                </a:lnTo>
                <a:lnTo>
                  <a:pt x="318756" y="10962"/>
                </a:lnTo>
                <a:lnTo>
                  <a:pt x="274221" y="24191"/>
                </a:lnTo>
                <a:lnTo>
                  <a:pt x="231899" y="42163"/>
                </a:lnTo>
                <a:lnTo>
                  <a:pt x="192107" y="64563"/>
                </a:lnTo>
                <a:lnTo>
                  <a:pt x="155162" y="91073"/>
                </a:lnTo>
                <a:lnTo>
                  <a:pt x="121378" y="121378"/>
                </a:lnTo>
                <a:lnTo>
                  <a:pt x="91073" y="155162"/>
                </a:lnTo>
                <a:lnTo>
                  <a:pt x="64563" y="192107"/>
                </a:lnTo>
                <a:lnTo>
                  <a:pt x="42163" y="231899"/>
                </a:lnTo>
                <a:lnTo>
                  <a:pt x="24191" y="274221"/>
                </a:lnTo>
                <a:lnTo>
                  <a:pt x="10962" y="318756"/>
                </a:lnTo>
                <a:lnTo>
                  <a:pt x="2793" y="365188"/>
                </a:lnTo>
                <a:lnTo>
                  <a:pt x="0" y="413202"/>
                </a:lnTo>
                <a:lnTo>
                  <a:pt x="0" y="3207441"/>
                </a:lnTo>
                <a:lnTo>
                  <a:pt x="2793" y="3255457"/>
                </a:lnTo>
                <a:lnTo>
                  <a:pt x="10962" y="3301891"/>
                </a:lnTo>
                <a:lnTo>
                  <a:pt x="24191" y="3346427"/>
                </a:lnTo>
                <a:lnTo>
                  <a:pt x="42163" y="3388750"/>
                </a:lnTo>
                <a:lnTo>
                  <a:pt x="64563" y="3428543"/>
                </a:lnTo>
                <a:lnTo>
                  <a:pt x="91073" y="3465490"/>
                </a:lnTo>
                <a:lnTo>
                  <a:pt x="121378" y="3499274"/>
                </a:lnTo>
                <a:lnTo>
                  <a:pt x="155162" y="3529579"/>
                </a:lnTo>
                <a:lnTo>
                  <a:pt x="192107" y="3556090"/>
                </a:lnTo>
                <a:lnTo>
                  <a:pt x="231899" y="3578490"/>
                </a:lnTo>
                <a:lnTo>
                  <a:pt x="274221" y="3596462"/>
                </a:lnTo>
                <a:lnTo>
                  <a:pt x="318756" y="3609691"/>
                </a:lnTo>
                <a:lnTo>
                  <a:pt x="365188" y="3617860"/>
                </a:lnTo>
                <a:lnTo>
                  <a:pt x="413202" y="3620654"/>
                </a:lnTo>
                <a:lnTo>
                  <a:pt x="5001606" y="3620654"/>
                </a:lnTo>
                <a:lnTo>
                  <a:pt x="5049620" y="3617860"/>
                </a:lnTo>
                <a:lnTo>
                  <a:pt x="5096053" y="3609691"/>
                </a:lnTo>
                <a:lnTo>
                  <a:pt x="5140589" y="3596462"/>
                </a:lnTo>
                <a:lnTo>
                  <a:pt x="5182911" y="3578490"/>
                </a:lnTo>
                <a:lnTo>
                  <a:pt x="5222704" y="3556090"/>
                </a:lnTo>
                <a:lnTo>
                  <a:pt x="5259651" y="3529579"/>
                </a:lnTo>
                <a:lnTo>
                  <a:pt x="5293435" y="3499274"/>
                </a:lnTo>
                <a:lnTo>
                  <a:pt x="5323741" y="3465490"/>
                </a:lnTo>
                <a:lnTo>
                  <a:pt x="5350253" y="3428543"/>
                </a:lnTo>
                <a:lnTo>
                  <a:pt x="5372653" y="3388750"/>
                </a:lnTo>
                <a:lnTo>
                  <a:pt x="5390626" y="3346427"/>
                </a:lnTo>
                <a:lnTo>
                  <a:pt x="5403856" y="3301891"/>
                </a:lnTo>
                <a:lnTo>
                  <a:pt x="5412025" y="3255457"/>
                </a:lnTo>
                <a:lnTo>
                  <a:pt x="5414819" y="3207441"/>
                </a:lnTo>
                <a:lnTo>
                  <a:pt x="5414819" y="413202"/>
                </a:lnTo>
                <a:lnTo>
                  <a:pt x="5412025" y="365188"/>
                </a:lnTo>
                <a:lnTo>
                  <a:pt x="5403856" y="318756"/>
                </a:lnTo>
                <a:lnTo>
                  <a:pt x="5390626" y="274221"/>
                </a:lnTo>
                <a:lnTo>
                  <a:pt x="5372653" y="231899"/>
                </a:lnTo>
                <a:lnTo>
                  <a:pt x="5350253" y="192107"/>
                </a:lnTo>
                <a:lnTo>
                  <a:pt x="5323741" y="155162"/>
                </a:lnTo>
                <a:lnTo>
                  <a:pt x="5293435" y="121378"/>
                </a:lnTo>
                <a:lnTo>
                  <a:pt x="5259651" y="91073"/>
                </a:lnTo>
                <a:lnTo>
                  <a:pt x="5222704" y="64563"/>
                </a:lnTo>
                <a:lnTo>
                  <a:pt x="5182911" y="42163"/>
                </a:lnTo>
                <a:lnTo>
                  <a:pt x="5140589" y="24191"/>
                </a:lnTo>
                <a:lnTo>
                  <a:pt x="5096053" y="10962"/>
                </a:lnTo>
                <a:lnTo>
                  <a:pt x="5049620" y="2793"/>
                </a:lnTo>
                <a:lnTo>
                  <a:pt x="5001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31377" y="3452592"/>
            <a:ext cx="5183187" cy="3282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568445" y="3283705"/>
            <a:ext cx="4149090" cy="3620770"/>
          </a:xfrm>
          <a:custGeom>
            <a:avLst/>
            <a:gdLst/>
            <a:ahLst/>
            <a:cxnLst/>
            <a:rect l="l" t="t" r="r" b="b"/>
            <a:pathLst>
              <a:path w="4149090" h="3620770">
                <a:moveTo>
                  <a:pt x="3787067" y="0"/>
                </a:moveTo>
                <a:lnTo>
                  <a:pt x="361695" y="0"/>
                </a:lnTo>
                <a:lnTo>
                  <a:pt x="312790" y="3317"/>
                </a:lnTo>
                <a:lnTo>
                  <a:pt x="265832" y="12977"/>
                </a:lnTo>
                <a:lnTo>
                  <a:pt x="221258" y="28539"/>
                </a:lnTo>
                <a:lnTo>
                  <a:pt x="179511" y="49564"/>
                </a:lnTo>
                <a:lnTo>
                  <a:pt x="141028" y="75613"/>
                </a:lnTo>
                <a:lnTo>
                  <a:pt x="106250" y="106245"/>
                </a:lnTo>
                <a:lnTo>
                  <a:pt x="75617" y="141022"/>
                </a:lnTo>
                <a:lnTo>
                  <a:pt x="49567" y="179503"/>
                </a:lnTo>
                <a:lnTo>
                  <a:pt x="28541" y="221250"/>
                </a:lnTo>
                <a:lnTo>
                  <a:pt x="12977" y="265822"/>
                </a:lnTo>
                <a:lnTo>
                  <a:pt x="3317" y="312780"/>
                </a:lnTo>
                <a:lnTo>
                  <a:pt x="0" y="361685"/>
                </a:lnTo>
                <a:lnTo>
                  <a:pt x="0" y="3258958"/>
                </a:lnTo>
                <a:lnTo>
                  <a:pt x="3317" y="3307865"/>
                </a:lnTo>
                <a:lnTo>
                  <a:pt x="12977" y="3354825"/>
                </a:lnTo>
                <a:lnTo>
                  <a:pt x="28541" y="3399399"/>
                </a:lnTo>
                <a:lnTo>
                  <a:pt x="49567" y="3441147"/>
                </a:lnTo>
                <a:lnTo>
                  <a:pt x="75617" y="3479629"/>
                </a:lnTo>
                <a:lnTo>
                  <a:pt x="106250" y="3514407"/>
                </a:lnTo>
                <a:lnTo>
                  <a:pt x="141028" y="3545040"/>
                </a:lnTo>
                <a:lnTo>
                  <a:pt x="179511" y="3571089"/>
                </a:lnTo>
                <a:lnTo>
                  <a:pt x="221258" y="3592114"/>
                </a:lnTo>
                <a:lnTo>
                  <a:pt x="265832" y="3607676"/>
                </a:lnTo>
                <a:lnTo>
                  <a:pt x="312790" y="3617336"/>
                </a:lnTo>
                <a:lnTo>
                  <a:pt x="361695" y="3620654"/>
                </a:lnTo>
                <a:lnTo>
                  <a:pt x="3787067" y="3620654"/>
                </a:lnTo>
                <a:lnTo>
                  <a:pt x="3835972" y="3617336"/>
                </a:lnTo>
                <a:lnTo>
                  <a:pt x="3882930" y="3607676"/>
                </a:lnTo>
                <a:lnTo>
                  <a:pt x="3927503" y="3592114"/>
                </a:lnTo>
                <a:lnTo>
                  <a:pt x="3969249" y="3571089"/>
                </a:lnTo>
                <a:lnTo>
                  <a:pt x="4007731" y="3545040"/>
                </a:lnTo>
                <a:lnTo>
                  <a:pt x="4042507" y="3514407"/>
                </a:lnTo>
                <a:lnTo>
                  <a:pt x="4073140" y="3479629"/>
                </a:lnTo>
                <a:lnTo>
                  <a:pt x="4099188" y="3441147"/>
                </a:lnTo>
                <a:lnTo>
                  <a:pt x="4120213" y="3399399"/>
                </a:lnTo>
                <a:lnTo>
                  <a:pt x="4135776" y="3354825"/>
                </a:lnTo>
                <a:lnTo>
                  <a:pt x="4145435" y="3307865"/>
                </a:lnTo>
                <a:lnTo>
                  <a:pt x="4148753" y="3258958"/>
                </a:lnTo>
                <a:lnTo>
                  <a:pt x="4148753" y="361685"/>
                </a:lnTo>
                <a:lnTo>
                  <a:pt x="4145435" y="312780"/>
                </a:lnTo>
                <a:lnTo>
                  <a:pt x="4135776" y="265822"/>
                </a:lnTo>
                <a:lnTo>
                  <a:pt x="4120213" y="221250"/>
                </a:lnTo>
                <a:lnTo>
                  <a:pt x="4099188" y="179503"/>
                </a:lnTo>
                <a:lnTo>
                  <a:pt x="4073140" y="141022"/>
                </a:lnTo>
                <a:lnTo>
                  <a:pt x="4042507" y="106245"/>
                </a:lnTo>
                <a:lnTo>
                  <a:pt x="4007731" y="75613"/>
                </a:lnTo>
                <a:lnTo>
                  <a:pt x="3969249" y="49564"/>
                </a:lnTo>
                <a:lnTo>
                  <a:pt x="3927503" y="28539"/>
                </a:lnTo>
                <a:lnTo>
                  <a:pt x="3882930" y="12977"/>
                </a:lnTo>
                <a:lnTo>
                  <a:pt x="3835972" y="3317"/>
                </a:lnTo>
                <a:lnTo>
                  <a:pt x="3787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84754" y="3412765"/>
            <a:ext cx="3516146" cy="33625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851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29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338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2877800" cy="243149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work function (w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whose threshold frequency (</a:t>
            </a:r>
            <a:r>
              <a:rPr lang="en-IN" sz="3600" kern="1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IN" sz="3600" kern="100" baseline="-250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is 5.2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?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3.44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-19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		2. 3.4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-23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1.7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-19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		4. 17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-23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7370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293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61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0" y="1988063"/>
            <a:ext cx="20104100" cy="938161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48E017-F117-8762-F9C7-665DC4EB8C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2583" r="3911"/>
          <a:stretch/>
        </p:blipFill>
        <p:spPr>
          <a:xfrm>
            <a:off x="450850" y="1997075"/>
            <a:ext cx="19433842" cy="509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5277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037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53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A3C710F-A935-5EB0-1235-8D856ECF8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2905462" y="5849717"/>
            <a:ext cx="365887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Based </a:t>
            </a:r>
            <a:r>
              <a:rPr sz="3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sz="3950" spc="-2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9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5595" y="8394393"/>
            <a:ext cx="258064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Continuous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3048" y="8394393"/>
            <a:ext cx="186245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Disc</a:t>
            </a:r>
            <a:r>
              <a:rPr sz="395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ete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50298" y="5849717"/>
            <a:ext cx="3494404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Based </a:t>
            </a:r>
            <a:r>
              <a:rPr sz="3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sz="3950" spc="-25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95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origin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29315" y="4074628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39622" y="5619994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87593" y="5619994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60201" y="4205515"/>
            <a:ext cx="0" cy="628650"/>
          </a:xfrm>
          <a:custGeom>
            <a:avLst/>
            <a:gdLst/>
            <a:ahLst/>
            <a:cxnLst/>
            <a:rect l="l" t="t" r="r" b="b"/>
            <a:pathLst>
              <a:path h="628650">
                <a:moveTo>
                  <a:pt x="0" y="0"/>
                </a:moveTo>
                <a:lnTo>
                  <a:pt x="0" y="628253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18479" y="4833766"/>
            <a:ext cx="6252210" cy="917575"/>
          </a:xfrm>
          <a:custGeom>
            <a:avLst/>
            <a:gdLst/>
            <a:ahLst/>
            <a:cxnLst/>
            <a:rect l="l" t="t" r="r" b="b"/>
            <a:pathLst>
              <a:path w="6252209" h="917575">
                <a:moveTo>
                  <a:pt x="0" y="917113"/>
                </a:moveTo>
                <a:lnTo>
                  <a:pt x="0" y="0"/>
                </a:lnTo>
                <a:lnTo>
                  <a:pt x="6252029" y="0"/>
                </a:lnTo>
                <a:lnTo>
                  <a:pt x="6252029" y="917113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03299" y="6609808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27796" y="8155175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32212" y="8155175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34185" y="6740695"/>
            <a:ext cx="0" cy="628650"/>
          </a:xfrm>
          <a:custGeom>
            <a:avLst/>
            <a:gdLst/>
            <a:ahLst/>
            <a:cxnLst/>
            <a:rect l="l" t="t" r="r" b="b"/>
            <a:pathLst>
              <a:path h="628650">
                <a:moveTo>
                  <a:pt x="0" y="0"/>
                </a:moveTo>
                <a:lnTo>
                  <a:pt x="0" y="628253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63098" y="7368947"/>
            <a:ext cx="2995930" cy="917575"/>
          </a:xfrm>
          <a:custGeom>
            <a:avLst/>
            <a:gdLst/>
            <a:ahLst/>
            <a:cxnLst/>
            <a:rect l="l" t="t" r="r" b="b"/>
            <a:pathLst>
              <a:path w="2995929" h="917575">
                <a:moveTo>
                  <a:pt x="0" y="917113"/>
                </a:moveTo>
                <a:lnTo>
                  <a:pt x="0" y="0"/>
                </a:lnTo>
                <a:lnTo>
                  <a:pt x="2995584" y="0"/>
                </a:lnTo>
                <a:lnTo>
                  <a:pt x="2995584" y="917113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315521" y="8394366"/>
            <a:ext cx="207645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Emission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36629" y="8394366"/>
            <a:ext cx="248158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Absorption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807088" y="6609808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231584" y="8155175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36000" y="8155175"/>
            <a:ext cx="262255" cy="262255"/>
          </a:xfrm>
          <a:custGeom>
            <a:avLst/>
            <a:gdLst/>
            <a:ahLst/>
            <a:cxnLst/>
            <a:rect l="l" t="t" r="r" b="b"/>
            <a:pathLst>
              <a:path w="262254" h="262254">
                <a:moveTo>
                  <a:pt x="130886" y="0"/>
                </a:moveTo>
                <a:lnTo>
                  <a:pt x="79937" y="10285"/>
                </a:lnTo>
                <a:lnTo>
                  <a:pt x="38333" y="38333"/>
                </a:lnTo>
                <a:lnTo>
                  <a:pt x="10285" y="79937"/>
                </a:lnTo>
                <a:lnTo>
                  <a:pt x="0" y="130886"/>
                </a:lnTo>
                <a:lnTo>
                  <a:pt x="10285" y="181834"/>
                </a:lnTo>
                <a:lnTo>
                  <a:pt x="38333" y="223438"/>
                </a:lnTo>
                <a:lnTo>
                  <a:pt x="79937" y="251487"/>
                </a:lnTo>
                <a:lnTo>
                  <a:pt x="130886" y="261772"/>
                </a:lnTo>
                <a:lnTo>
                  <a:pt x="181834" y="251487"/>
                </a:lnTo>
                <a:lnTo>
                  <a:pt x="223438" y="223438"/>
                </a:lnTo>
                <a:lnTo>
                  <a:pt x="251487" y="181834"/>
                </a:lnTo>
                <a:lnTo>
                  <a:pt x="261772" y="130886"/>
                </a:lnTo>
                <a:lnTo>
                  <a:pt x="251487" y="79937"/>
                </a:lnTo>
                <a:lnTo>
                  <a:pt x="223438" y="38333"/>
                </a:lnTo>
                <a:lnTo>
                  <a:pt x="181834" y="10285"/>
                </a:lnTo>
                <a:lnTo>
                  <a:pt x="130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937974" y="6740695"/>
            <a:ext cx="0" cy="628650"/>
          </a:xfrm>
          <a:custGeom>
            <a:avLst/>
            <a:gdLst/>
            <a:ahLst/>
            <a:cxnLst/>
            <a:rect l="l" t="t" r="r" b="b"/>
            <a:pathLst>
              <a:path h="628650">
                <a:moveTo>
                  <a:pt x="0" y="0"/>
                </a:moveTo>
                <a:lnTo>
                  <a:pt x="0" y="628253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66886" y="7368947"/>
            <a:ext cx="2995930" cy="917575"/>
          </a:xfrm>
          <a:custGeom>
            <a:avLst/>
            <a:gdLst/>
            <a:ahLst/>
            <a:cxnLst/>
            <a:rect l="l" t="t" r="r" b="b"/>
            <a:pathLst>
              <a:path w="2995929" h="917575">
                <a:moveTo>
                  <a:pt x="0" y="917113"/>
                </a:moveTo>
                <a:lnTo>
                  <a:pt x="0" y="0"/>
                </a:lnTo>
                <a:lnTo>
                  <a:pt x="2995584" y="0"/>
                </a:lnTo>
                <a:lnTo>
                  <a:pt x="2995584" y="917113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600573" y="1288208"/>
            <a:ext cx="15842877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4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Evidence </a:t>
            </a:r>
            <a:r>
              <a:rPr sz="4950" spc="-10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for </a:t>
            </a:r>
            <a:r>
              <a:rPr sz="4950" spc="-1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the </a:t>
            </a:r>
            <a:r>
              <a:rPr sz="4950" spc="-13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quantized </a:t>
            </a:r>
            <a:r>
              <a:rPr sz="4950" spc="-15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electronic </a:t>
            </a:r>
            <a:r>
              <a:rPr sz="4950" spc="-21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energy</a:t>
            </a:r>
            <a:r>
              <a:rPr sz="4950" spc="-17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 </a:t>
            </a:r>
            <a:r>
              <a:rPr sz="4950" spc="-15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levels</a:t>
            </a:r>
            <a:endParaRPr sz="4950" dirty="0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87974" y="2353842"/>
            <a:ext cx="13152119" cy="16793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restriction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property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discrete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values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quantization.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R="653415" algn="ctr">
              <a:lnSpc>
                <a:spcPct val="100000"/>
              </a:lnSpc>
            </a:pPr>
            <a:r>
              <a:rPr sz="3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BA31F5-762D-890B-169C-255A66BB7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9544" y="1277738"/>
            <a:ext cx="692850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70" dirty="0"/>
              <a:t>Atomic</a:t>
            </a:r>
            <a:r>
              <a:rPr sz="4950" spc="-204" dirty="0"/>
              <a:t> </a:t>
            </a:r>
            <a:r>
              <a:rPr sz="4950" spc="-210" dirty="0"/>
              <a:t>Emission: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99545" y="2125879"/>
            <a:ext cx="17217390" cy="60010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emitted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excited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element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passed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through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prism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separated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certain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discrete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wavelengths.</a:t>
            </a:r>
            <a:r>
              <a:rPr sz="3300" spc="-1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Thus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emission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spectrum,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which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ts val="3954"/>
              </a:lnSpc>
            </a:pP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photographic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recording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separated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wavelengths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line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6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950" b="1" spc="-1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Atomic</a:t>
            </a:r>
            <a:r>
              <a:rPr sz="4950" b="1" spc="-1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2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Absorption: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4740910">
              <a:lnSpc>
                <a:spcPct val="100000"/>
              </a:lnSpc>
              <a:spcBef>
                <a:spcPts val="735"/>
              </a:spcBef>
            </a:pP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white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passed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through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un-excited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element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then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through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prism,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transmitted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 is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lacking in 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intensity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same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wavelengths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slit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emitted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emission 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spectra.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recorded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absorption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also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line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photographic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negative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emission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EB11816A-BA17-A9E5-026E-A558E35788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5F2C3E-BAC7-81A3-396B-84E6BCD2B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7474" y="1277738"/>
            <a:ext cx="9226576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75" dirty="0"/>
              <a:t>Line </a:t>
            </a:r>
            <a:r>
              <a:rPr sz="4950" spc="-170" dirty="0"/>
              <a:t>spectrum </a:t>
            </a:r>
            <a:r>
              <a:rPr sz="4950" spc="-65" dirty="0"/>
              <a:t>of</a:t>
            </a:r>
            <a:r>
              <a:rPr sz="4950" spc="-105" dirty="0"/>
              <a:t> </a:t>
            </a:r>
            <a:r>
              <a:rPr sz="4950" spc="-220" dirty="0"/>
              <a:t>Hydrogen</a:t>
            </a:r>
            <a:endParaRPr sz="4950" dirty="0"/>
          </a:p>
        </p:txBody>
      </p:sp>
      <p:sp>
        <p:nvSpPr>
          <p:cNvPr id="3" name="object 3"/>
          <p:cNvSpPr/>
          <p:nvPr/>
        </p:nvSpPr>
        <p:spPr>
          <a:xfrm>
            <a:off x="1621186" y="2522394"/>
            <a:ext cx="11266567" cy="7662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BD5B990B-8889-0DD2-5B9D-521D85A97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947AF6-A35C-085C-CD26-FBBBB04D2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73444" y="4239717"/>
            <a:ext cx="12278360" cy="5554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54100">
              <a:lnSpc>
                <a:spcPct val="100000"/>
              </a:lnSpc>
              <a:spcBef>
                <a:spcPts val="95"/>
              </a:spcBef>
              <a:tabLst>
                <a:tab pos="2684780" algn="l"/>
              </a:tabLst>
            </a:pP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Since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each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frequency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corresponds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6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particular 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energy,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this	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implies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lose 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certain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ﬁxed</a:t>
            </a:r>
            <a:r>
              <a:rPr sz="3300" spc="-409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amounts.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100000"/>
              </a:lnSpc>
              <a:tabLst>
                <a:tab pos="1573530" algn="l"/>
              </a:tabLst>
            </a:pP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leads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conclusion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H-atom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 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exist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	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particular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levels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within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5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3300" b="1" spc="-160" dirty="0">
                <a:solidFill>
                  <a:srgbClr val="FFFFFF"/>
                </a:solidFill>
                <a:latin typeface="Helvetica"/>
                <a:cs typeface="Helvetica"/>
              </a:rPr>
              <a:t>Energy </a:t>
            </a:r>
            <a:r>
              <a:rPr sz="3300" b="1" spc="-85" dirty="0">
                <a:solidFill>
                  <a:srgbClr val="FFFFFF"/>
                </a:solidFill>
                <a:latin typeface="Helvetica"/>
                <a:cs typeface="Helvetica"/>
              </a:rPr>
              <a:t>is</a:t>
            </a:r>
            <a:r>
              <a:rPr sz="3300" b="1" spc="-40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3300" b="1" spc="-75" dirty="0">
                <a:solidFill>
                  <a:srgbClr val="FFFFFF"/>
                </a:solidFill>
                <a:latin typeface="Helvetica"/>
                <a:cs typeface="Helvetica"/>
              </a:rPr>
              <a:t>quantized.</a:t>
            </a:r>
            <a:endParaRPr sz="3300" dirty="0">
              <a:latin typeface="Helvetica"/>
              <a:cs typeface="Helvetic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300" dirty="0">
              <a:latin typeface="Helvetica"/>
              <a:cs typeface="Helvetica"/>
            </a:endParaRPr>
          </a:p>
          <a:p>
            <a:pPr marL="12700">
              <a:lnSpc>
                <a:spcPts val="3960"/>
              </a:lnSpc>
              <a:spcBef>
                <a:spcPts val="5"/>
              </a:spcBef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ﬁrst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person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identify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pattern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atomic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spectrum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ts val="3960"/>
              </a:lnSpc>
              <a:tabLst>
                <a:tab pos="2073910" algn="l"/>
              </a:tabLst>
            </a:pP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	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Swiss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mathematician </a:t>
            </a:r>
            <a:r>
              <a:rPr sz="3300" b="1" spc="-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Johann</a:t>
            </a:r>
            <a:r>
              <a:rPr sz="3300" b="1" spc="-2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b="1" spc="-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Balmer.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62419" y="1433893"/>
            <a:ext cx="10777746" cy="2609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3BD3F169-B6A0-73D5-3C2E-7147C58895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F4D3E-B53F-35DA-54CE-668827F17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4D0F8E5A-55E0-209B-23A4-4B9F490383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BA0D90-F928-4181-D384-7155F2F95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3050" y="3635279"/>
            <a:ext cx="8372079" cy="4038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4C04DC-B3F2-F716-982C-694E93FC20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83" y="1730375"/>
            <a:ext cx="6106041" cy="78486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EA623BAE-56A5-972B-EC93-EFEB8F4CBC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4B930F-ABD6-711F-ED72-3059D216A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DA3B65-15FC-BEF8-F061-E0F7A15C2B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07" t="22211" r="29004"/>
          <a:stretch/>
        </p:blipFill>
        <p:spPr>
          <a:xfrm>
            <a:off x="6165850" y="1616075"/>
            <a:ext cx="5943600" cy="5152823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531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91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H atom if e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moves, from n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orbit to 1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orbit by transition in multi steps, if there are total number of lines in spectrum are 10 then find out the value of n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1. 5                2. 10               3. 15          4. 20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3498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722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83191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No. of visible lines when an electron returns from 5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orbit to ground state in H spectrum :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36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1. 5            2. 4                 3. 3            4. 10</a:t>
            </a:r>
            <a:endParaRPr lang="en-US" sz="6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775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513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47066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Third line of Balmer series is produced by which transition in spectrum of H-atom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5 to 2    2. 5 to  1    3. 4 to 2     4. 4 to  1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2922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322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3117850" y="2043536"/>
            <a:ext cx="15621000" cy="182880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1A4E82D-2A04-BB52-3E7B-522EC33196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3219" r="47333"/>
          <a:stretch/>
        </p:blipFill>
        <p:spPr>
          <a:xfrm>
            <a:off x="4413250" y="2050399"/>
            <a:ext cx="12877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04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712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668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1727868" y="2225675"/>
            <a:ext cx="18230182" cy="203043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9252F4-8FA4-9519-FE12-9CCF8B00E2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3792" r="14253" b="1729"/>
          <a:stretch/>
        </p:blipFill>
        <p:spPr>
          <a:xfrm>
            <a:off x="2203450" y="2500086"/>
            <a:ext cx="18111022" cy="165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100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802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282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98450" y="2084627"/>
            <a:ext cx="19583400" cy="670560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3CAA673-C752-F8F4-0DA7-1122C8C898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3385"/>
          <a:stretch/>
        </p:blipFill>
        <p:spPr>
          <a:xfrm>
            <a:off x="374650" y="2502914"/>
            <a:ext cx="19571276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702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330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850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 descr="A blue background with text&#10;&#10;Description automatically generated">
            <a:extLst>
              <a:ext uri="{FF2B5EF4-FFF2-40B4-BE49-F238E27FC236}">
                <a16:creationId xmlns:a16="http://schemas.microsoft.com/office/drawing/2014/main" id="{6A3E8065-3195-A46F-A870-4E282337A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" y="-15875"/>
            <a:ext cx="20097374" cy="11309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0ADCCE-6FB3-82AD-A004-B3F4543EC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C0A9BC-0C50-5379-A86D-BDEDA071E223}"/>
              </a:ext>
            </a:extLst>
          </p:cNvPr>
          <p:cNvSpPr/>
          <p:nvPr/>
        </p:nvSpPr>
        <p:spPr>
          <a:xfrm>
            <a:off x="4032250" y="4223117"/>
            <a:ext cx="1246185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Dual Nature of Electromagnetic Radiation</a:t>
            </a:r>
          </a:p>
          <a:p>
            <a:pPr algn="ctr"/>
            <a:endParaRPr lang="en-US" sz="6000" b="1" cap="none" spc="0" dirty="0">
              <a:ln w="6600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232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C2D2E6-3E94-D32C-4B5A-C5F8C4E34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3462" y="1367283"/>
            <a:ext cx="13507787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90" dirty="0"/>
              <a:t>Dual </a:t>
            </a:r>
            <a:r>
              <a:rPr sz="4950" spc="-160" dirty="0"/>
              <a:t>nature </a:t>
            </a:r>
            <a:r>
              <a:rPr sz="4950" spc="-65" dirty="0"/>
              <a:t>of </a:t>
            </a:r>
            <a:r>
              <a:rPr sz="4950" spc="-140" dirty="0"/>
              <a:t>electromagnetic</a:t>
            </a:r>
            <a:r>
              <a:rPr sz="4950" spc="-215" dirty="0"/>
              <a:t> </a:t>
            </a:r>
            <a:r>
              <a:rPr sz="4950" spc="-125" dirty="0"/>
              <a:t>radiation</a:t>
            </a:r>
            <a:endParaRPr sz="4950" dirty="0"/>
          </a:p>
        </p:txBody>
      </p:sp>
      <p:sp>
        <p:nvSpPr>
          <p:cNvPr id="4" name="object 4"/>
          <p:cNvSpPr txBox="1"/>
          <p:nvPr/>
        </p:nvSpPr>
        <p:spPr>
          <a:xfrm>
            <a:off x="1573463" y="2410860"/>
            <a:ext cx="11986895" cy="1941830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possess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both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particle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i.e.,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dual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behaviour.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81990" indent="-293370">
              <a:lnSpc>
                <a:spcPct val="100000"/>
              </a:lnSpc>
              <a:spcBef>
                <a:spcPts val="1070"/>
              </a:spcBef>
              <a:buFont typeface="Times New Roman"/>
              <a:buChar char="◦"/>
              <a:tabLst>
                <a:tab pos="682625" algn="l"/>
              </a:tabLst>
            </a:pP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Particle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visible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radiation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interacts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matter.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81990" indent="-293370">
              <a:lnSpc>
                <a:spcPct val="100000"/>
              </a:lnSpc>
              <a:spcBef>
                <a:spcPts val="1065"/>
              </a:spcBef>
              <a:buFont typeface="Times New Roman"/>
              <a:buChar char="◦"/>
              <a:tabLst>
                <a:tab pos="682625" algn="l"/>
              </a:tabLst>
            </a:pP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nature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exhibited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sz="3300" spc="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</a:t>
            </a:r>
            <a:r>
              <a:rPr sz="3300" spc="-5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propagates.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15693" y="4855642"/>
            <a:ext cx="6344012" cy="42469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78456" y="4855642"/>
            <a:ext cx="5198093" cy="42469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7AA512-08B4-74FD-DC75-45F349073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90102" y="1367283"/>
            <a:ext cx="1661534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30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BOHR’s </a:t>
            </a:r>
            <a:r>
              <a:rPr sz="4950" spc="-17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model </a:t>
            </a:r>
            <a:r>
              <a:rPr sz="4950" spc="-10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for </a:t>
            </a:r>
            <a:r>
              <a:rPr sz="4950" spc="-22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Hydrogen </a:t>
            </a:r>
            <a:r>
              <a:rPr sz="4950" spc="-1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atom </a:t>
            </a:r>
            <a:r>
              <a:rPr sz="4950" spc="-7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(Neils</a:t>
            </a:r>
            <a:r>
              <a:rPr sz="4950" spc="4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 </a:t>
            </a:r>
            <a:r>
              <a:rPr sz="4950" spc="-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Bohr-1913)</a:t>
            </a:r>
            <a:endParaRPr sz="4950" dirty="0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90102" y="2200212"/>
            <a:ext cx="16999585" cy="2891155"/>
          </a:xfrm>
          <a:prstGeom prst="rect">
            <a:avLst/>
          </a:prstGeom>
        </p:spPr>
        <p:txBody>
          <a:bodyPr vert="horz" wrap="square" lIns="0" tIns="345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20"/>
              </a:spcBef>
            </a:pPr>
            <a:r>
              <a:rPr sz="3950" b="1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Postulates </a:t>
            </a:r>
            <a:r>
              <a:rPr sz="3950" b="1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950" b="1" spc="-1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Bohr’s </a:t>
            </a:r>
            <a:r>
              <a:rPr sz="3950" b="1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theory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04800" indent="-292735">
              <a:lnSpc>
                <a:spcPct val="100000"/>
              </a:lnSpc>
              <a:spcBef>
                <a:spcPts val="2175"/>
              </a:spcBef>
              <a:buChar char="•"/>
              <a:tabLst>
                <a:tab pos="30543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revolve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around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specific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permitted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circular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others.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marR="5080" indent="-188595">
              <a:lnSpc>
                <a:spcPct val="100000"/>
              </a:lnSpc>
              <a:spcBef>
                <a:spcPts val="1150"/>
              </a:spcBef>
              <a:buClr>
                <a:srgbClr val="FFFFFF"/>
              </a:buClr>
              <a:buFont typeface="Arial"/>
              <a:buChar char="•"/>
              <a:tabLst>
                <a:tab pos="305435" algn="l"/>
                <a:tab pos="2847340" algn="l"/>
                <a:tab pos="9830435" algn="l"/>
              </a:tabLst>
            </a:pPr>
            <a:r>
              <a:rPr dirty="0"/>
              <a:t>	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While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these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specific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orbits,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6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does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	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radiate </a:t>
            </a:r>
            <a:r>
              <a:rPr sz="3300" spc="-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energy.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These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orbits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sz="3300" spc="-5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known 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Stationary	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levels.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9482" y="5480438"/>
            <a:ext cx="5082540" cy="4814570"/>
          </a:xfrm>
          <a:custGeom>
            <a:avLst/>
            <a:gdLst/>
            <a:ahLst/>
            <a:cxnLst/>
            <a:rect l="l" t="t" r="r" b="b"/>
            <a:pathLst>
              <a:path w="5082540" h="4814570">
                <a:moveTo>
                  <a:pt x="4745091" y="0"/>
                </a:moveTo>
                <a:lnTo>
                  <a:pt x="337288" y="0"/>
                </a:lnTo>
                <a:lnTo>
                  <a:pt x="291683" y="3093"/>
                </a:lnTo>
                <a:lnTo>
                  <a:pt x="247893" y="12101"/>
                </a:lnTo>
                <a:lnTo>
                  <a:pt x="206328" y="26613"/>
                </a:lnTo>
                <a:lnTo>
                  <a:pt x="167397" y="46220"/>
                </a:lnTo>
                <a:lnTo>
                  <a:pt x="131511" y="70511"/>
                </a:lnTo>
                <a:lnTo>
                  <a:pt x="99080" y="99076"/>
                </a:lnTo>
                <a:lnTo>
                  <a:pt x="70514" y="131507"/>
                </a:lnTo>
                <a:lnTo>
                  <a:pt x="46222" y="167393"/>
                </a:lnTo>
                <a:lnTo>
                  <a:pt x="26615" y="206323"/>
                </a:lnTo>
                <a:lnTo>
                  <a:pt x="12102" y="247889"/>
                </a:lnTo>
                <a:lnTo>
                  <a:pt x="3093" y="291681"/>
                </a:lnTo>
                <a:lnTo>
                  <a:pt x="0" y="337288"/>
                </a:lnTo>
                <a:lnTo>
                  <a:pt x="0" y="4476984"/>
                </a:lnTo>
                <a:lnTo>
                  <a:pt x="3093" y="4522588"/>
                </a:lnTo>
                <a:lnTo>
                  <a:pt x="12102" y="4566378"/>
                </a:lnTo>
                <a:lnTo>
                  <a:pt x="26615" y="4607942"/>
                </a:lnTo>
                <a:lnTo>
                  <a:pt x="46222" y="4646871"/>
                </a:lnTo>
                <a:lnTo>
                  <a:pt x="70514" y="4682756"/>
                </a:lnTo>
                <a:lnTo>
                  <a:pt x="99080" y="4715186"/>
                </a:lnTo>
                <a:lnTo>
                  <a:pt x="131511" y="4743751"/>
                </a:lnTo>
                <a:lnTo>
                  <a:pt x="167397" y="4768042"/>
                </a:lnTo>
                <a:lnTo>
                  <a:pt x="206328" y="4787648"/>
                </a:lnTo>
                <a:lnTo>
                  <a:pt x="247893" y="4802160"/>
                </a:lnTo>
                <a:lnTo>
                  <a:pt x="291683" y="4811168"/>
                </a:lnTo>
                <a:lnTo>
                  <a:pt x="337288" y="4814261"/>
                </a:lnTo>
                <a:lnTo>
                  <a:pt x="4745091" y="4814261"/>
                </a:lnTo>
                <a:lnTo>
                  <a:pt x="4790695" y="4811168"/>
                </a:lnTo>
                <a:lnTo>
                  <a:pt x="4834485" y="4802160"/>
                </a:lnTo>
                <a:lnTo>
                  <a:pt x="4876049" y="4787648"/>
                </a:lnTo>
                <a:lnTo>
                  <a:pt x="4914978" y="4768042"/>
                </a:lnTo>
                <a:lnTo>
                  <a:pt x="4950863" y="4743751"/>
                </a:lnTo>
                <a:lnTo>
                  <a:pt x="4983293" y="4715186"/>
                </a:lnTo>
                <a:lnTo>
                  <a:pt x="5011858" y="4682756"/>
                </a:lnTo>
                <a:lnTo>
                  <a:pt x="5036149" y="4646871"/>
                </a:lnTo>
                <a:lnTo>
                  <a:pt x="5055755" y="4607942"/>
                </a:lnTo>
                <a:lnTo>
                  <a:pt x="5070267" y="4566378"/>
                </a:lnTo>
                <a:lnTo>
                  <a:pt x="5079275" y="4522588"/>
                </a:lnTo>
                <a:lnTo>
                  <a:pt x="5082368" y="4476984"/>
                </a:lnTo>
                <a:lnTo>
                  <a:pt x="5082368" y="337288"/>
                </a:lnTo>
                <a:lnTo>
                  <a:pt x="5079275" y="291681"/>
                </a:lnTo>
                <a:lnTo>
                  <a:pt x="5070267" y="247889"/>
                </a:lnTo>
                <a:lnTo>
                  <a:pt x="5055755" y="206323"/>
                </a:lnTo>
                <a:lnTo>
                  <a:pt x="5036149" y="167393"/>
                </a:lnTo>
                <a:lnTo>
                  <a:pt x="5011858" y="131507"/>
                </a:lnTo>
                <a:lnTo>
                  <a:pt x="4983293" y="99076"/>
                </a:lnTo>
                <a:lnTo>
                  <a:pt x="4950863" y="70511"/>
                </a:lnTo>
                <a:lnTo>
                  <a:pt x="4914978" y="46220"/>
                </a:lnTo>
                <a:lnTo>
                  <a:pt x="4876049" y="26613"/>
                </a:lnTo>
                <a:lnTo>
                  <a:pt x="4834485" y="12101"/>
                </a:lnTo>
                <a:lnTo>
                  <a:pt x="4790695" y="3093"/>
                </a:lnTo>
                <a:lnTo>
                  <a:pt x="47450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06683" y="5823581"/>
            <a:ext cx="4127979" cy="4127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6A3CBDC3-BE16-060F-D766-E03C01C424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32C7D3-A93F-0493-43AF-1BA976660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88788" y="1454782"/>
            <a:ext cx="16273144" cy="2329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660" marR="5080" indent="-188595">
              <a:lnSpc>
                <a:spcPct val="100000"/>
              </a:lnSpc>
              <a:spcBef>
                <a:spcPts val="95"/>
              </a:spcBef>
              <a:buChar char="•"/>
              <a:tabLst>
                <a:tab pos="201295" algn="l"/>
                <a:tab pos="2329180" algn="l"/>
                <a:tab pos="8995410" algn="l"/>
              </a:tabLst>
            </a:pP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move </a:t>
            </a:r>
            <a:r>
              <a:rPr sz="330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sz="3300" spc="-6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level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	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another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absorbing/emitting</a:t>
            </a:r>
            <a:r>
              <a:rPr sz="3300" spc="-2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required 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amount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	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energy.(Quantum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theory)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ts val="3960"/>
              </a:lnSpc>
              <a:spcBef>
                <a:spcPts val="2305"/>
              </a:spcBef>
              <a:buChar char="•"/>
              <a:tabLst>
                <a:tab pos="201295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momentum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always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quantized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those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20345">
              <a:lnSpc>
                <a:spcPts val="3960"/>
              </a:lnSpc>
            </a:pP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possible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whose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momentum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integral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multiple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h/2π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05744" y="4304553"/>
            <a:ext cx="5637530" cy="5504180"/>
          </a:xfrm>
          <a:custGeom>
            <a:avLst/>
            <a:gdLst/>
            <a:ahLst/>
            <a:cxnLst/>
            <a:rect l="l" t="t" r="r" b="b"/>
            <a:pathLst>
              <a:path w="5637530" h="5504180">
                <a:moveTo>
                  <a:pt x="5281326" y="0"/>
                </a:moveTo>
                <a:lnTo>
                  <a:pt x="356010" y="0"/>
                </a:lnTo>
                <a:lnTo>
                  <a:pt x="307872" y="3265"/>
                </a:lnTo>
                <a:lnTo>
                  <a:pt x="261650" y="12773"/>
                </a:lnTo>
                <a:lnTo>
                  <a:pt x="217778" y="28091"/>
                </a:lnTo>
                <a:lnTo>
                  <a:pt x="176686" y="48786"/>
                </a:lnTo>
                <a:lnTo>
                  <a:pt x="138808" y="74426"/>
                </a:lnTo>
                <a:lnTo>
                  <a:pt x="104577" y="104577"/>
                </a:lnTo>
                <a:lnTo>
                  <a:pt x="74426" y="138808"/>
                </a:lnTo>
                <a:lnTo>
                  <a:pt x="48786" y="176686"/>
                </a:lnTo>
                <a:lnTo>
                  <a:pt x="28091" y="217778"/>
                </a:lnTo>
                <a:lnTo>
                  <a:pt x="12773" y="261650"/>
                </a:lnTo>
                <a:lnTo>
                  <a:pt x="3265" y="307872"/>
                </a:lnTo>
                <a:lnTo>
                  <a:pt x="0" y="356010"/>
                </a:lnTo>
                <a:lnTo>
                  <a:pt x="0" y="5147979"/>
                </a:lnTo>
                <a:lnTo>
                  <a:pt x="3265" y="5196116"/>
                </a:lnTo>
                <a:lnTo>
                  <a:pt x="12773" y="5242338"/>
                </a:lnTo>
                <a:lnTo>
                  <a:pt x="28091" y="5286211"/>
                </a:lnTo>
                <a:lnTo>
                  <a:pt x="48786" y="5327302"/>
                </a:lnTo>
                <a:lnTo>
                  <a:pt x="74426" y="5365180"/>
                </a:lnTo>
                <a:lnTo>
                  <a:pt x="104577" y="5399411"/>
                </a:lnTo>
                <a:lnTo>
                  <a:pt x="138808" y="5429563"/>
                </a:lnTo>
                <a:lnTo>
                  <a:pt x="176686" y="5455202"/>
                </a:lnTo>
                <a:lnTo>
                  <a:pt x="217778" y="5475898"/>
                </a:lnTo>
                <a:lnTo>
                  <a:pt x="261650" y="5491215"/>
                </a:lnTo>
                <a:lnTo>
                  <a:pt x="307872" y="5500723"/>
                </a:lnTo>
                <a:lnTo>
                  <a:pt x="356010" y="5503989"/>
                </a:lnTo>
                <a:lnTo>
                  <a:pt x="5281326" y="5503989"/>
                </a:lnTo>
                <a:lnTo>
                  <a:pt x="5329463" y="5500723"/>
                </a:lnTo>
                <a:lnTo>
                  <a:pt x="5375685" y="5491215"/>
                </a:lnTo>
                <a:lnTo>
                  <a:pt x="5419558" y="5475898"/>
                </a:lnTo>
                <a:lnTo>
                  <a:pt x="5460649" y="5455202"/>
                </a:lnTo>
                <a:lnTo>
                  <a:pt x="5498527" y="5429563"/>
                </a:lnTo>
                <a:lnTo>
                  <a:pt x="5532758" y="5399411"/>
                </a:lnTo>
                <a:lnTo>
                  <a:pt x="5562909" y="5365180"/>
                </a:lnTo>
                <a:lnTo>
                  <a:pt x="5588549" y="5327302"/>
                </a:lnTo>
                <a:lnTo>
                  <a:pt x="5609244" y="5286211"/>
                </a:lnTo>
                <a:lnTo>
                  <a:pt x="5624562" y="5242338"/>
                </a:lnTo>
                <a:lnTo>
                  <a:pt x="5634070" y="5196116"/>
                </a:lnTo>
                <a:lnTo>
                  <a:pt x="5637336" y="5147979"/>
                </a:lnTo>
                <a:lnTo>
                  <a:pt x="5637336" y="356010"/>
                </a:lnTo>
                <a:lnTo>
                  <a:pt x="5634070" y="307872"/>
                </a:lnTo>
                <a:lnTo>
                  <a:pt x="5624562" y="261650"/>
                </a:lnTo>
                <a:lnTo>
                  <a:pt x="5609244" y="217778"/>
                </a:lnTo>
                <a:lnTo>
                  <a:pt x="5588549" y="176686"/>
                </a:lnTo>
                <a:lnTo>
                  <a:pt x="5562909" y="138808"/>
                </a:lnTo>
                <a:lnTo>
                  <a:pt x="5532758" y="104577"/>
                </a:lnTo>
                <a:lnTo>
                  <a:pt x="5498527" y="74426"/>
                </a:lnTo>
                <a:lnTo>
                  <a:pt x="5460649" y="48786"/>
                </a:lnTo>
                <a:lnTo>
                  <a:pt x="5419558" y="28091"/>
                </a:lnTo>
                <a:lnTo>
                  <a:pt x="5375685" y="12773"/>
                </a:lnTo>
                <a:lnTo>
                  <a:pt x="5329463" y="3265"/>
                </a:lnTo>
                <a:lnTo>
                  <a:pt x="52813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14888" y="4670904"/>
            <a:ext cx="5019048" cy="4771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51459" y="5748639"/>
            <a:ext cx="241173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960"/>
              </a:lnSpc>
              <a:spcBef>
                <a:spcPts val="95"/>
              </a:spcBef>
              <a:tabLst>
                <a:tab pos="239839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mvr= </a:t>
            </a:r>
            <a:r>
              <a:rPr sz="33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 panose="020B0604030504040204" pitchFamily="34" charset="0"/>
                <a:cs typeface="Tahoma" panose="020B0604030504040204" pitchFamily="34" charset="0"/>
              </a:rPr>
              <a:t>n.</a:t>
            </a:r>
            <a:r>
              <a:rPr sz="3300" u="heavy" spc="-2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sz="3300" spc="2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58570">
              <a:lnSpc>
                <a:spcPts val="3960"/>
              </a:lnSpc>
            </a:pPr>
            <a:r>
              <a:rPr sz="3300" spc="-1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2π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19546" y="6207248"/>
            <a:ext cx="180975" cy="208915"/>
          </a:xfrm>
          <a:custGeom>
            <a:avLst/>
            <a:gdLst/>
            <a:ahLst/>
            <a:cxnLst/>
            <a:rect l="l" t="t" r="r" b="b"/>
            <a:pathLst>
              <a:path w="180975" h="208914">
                <a:moveTo>
                  <a:pt x="0" y="0"/>
                </a:moveTo>
                <a:lnTo>
                  <a:pt x="0" y="208841"/>
                </a:lnTo>
                <a:lnTo>
                  <a:pt x="180832" y="10441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24850" y="5691611"/>
            <a:ext cx="2012314" cy="1179195"/>
          </a:xfrm>
          <a:custGeom>
            <a:avLst/>
            <a:gdLst/>
            <a:ahLst/>
            <a:cxnLst/>
            <a:rect l="l" t="t" r="r" b="b"/>
            <a:pathLst>
              <a:path w="2012314" h="1179195">
                <a:moveTo>
                  <a:pt x="1948945" y="1178655"/>
                </a:moveTo>
                <a:lnTo>
                  <a:pt x="62825" y="1178655"/>
                </a:lnTo>
                <a:lnTo>
                  <a:pt x="38431" y="1173697"/>
                </a:lnTo>
                <a:lnTo>
                  <a:pt x="18454" y="1160200"/>
                </a:lnTo>
                <a:lnTo>
                  <a:pt x="4957" y="1140223"/>
                </a:lnTo>
                <a:lnTo>
                  <a:pt x="0" y="1115829"/>
                </a:lnTo>
                <a:lnTo>
                  <a:pt x="0" y="62825"/>
                </a:lnTo>
                <a:lnTo>
                  <a:pt x="4957" y="38431"/>
                </a:lnTo>
                <a:lnTo>
                  <a:pt x="18454" y="18454"/>
                </a:lnTo>
                <a:lnTo>
                  <a:pt x="38431" y="4957"/>
                </a:lnTo>
                <a:lnTo>
                  <a:pt x="62825" y="0"/>
                </a:lnTo>
                <a:lnTo>
                  <a:pt x="1948945" y="0"/>
                </a:lnTo>
                <a:lnTo>
                  <a:pt x="1973339" y="4957"/>
                </a:lnTo>
                <a:lnTo>
                  <a:pt x="1993316" y="18454"/>
                </a:lnTo>
                <a:lnTo>
                  <a:pt x="2006813" y="38431"/>
                </a:lnTo>
                <a:lnTo>
                  <a:pt x="2011771" y="62825"/>
                </a:lnTo>
                <a:lnTo>
                  <a:pt x="2011771" y="1115829"/>
                </a:lnTo>
                <a:lnTo>
                  <a:pt x="2006813" y="1140223"/>
                </a:lnTo>
                <a:lnTo>
                  <a:pt x="1993316" y="1160200"/>
                </a:lnTo>
                <a:lnTo>
                  <a:pt x="1973339" y="1173697"/>
                </a:lnTo>
                <a:lnTo>
                  <a:pt x="1948945" y="1178655"/>
                </a:lnTo>
                <a:close/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70703" y="5647489"/>
            <a:ext cx="3684904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0226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Quantization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3300" spc="-1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momentum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BDBFFFDA-76A1-657B-B53A-5FE6AE780F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CC20E07-5D26-5030-AFCE-5819815F6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7474" y="1367283"/>
            <a:ext cx="14789176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5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Calculation </a:t>
            </a:r>
            <a:r>
              <a:rPr sz="4950" spc="-6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of </a:t>
            </a:r>
            <a:r>
              <a:rPr sz="4950" spc="-1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the </a:t>
            </a:r>
            <a:r>
              <a:rPr sz="4950" spc="-17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radius </a:t>
            </a:r>
            <a:r>
              <a:rPr sz="4950" spc="-6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of </a:t>
            </a:r>
            <a:r>
              <a:rPr sz="4950" spc="-1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the </a:t>
            </a:r>
            <a:r>
              <a:rPr sz="4950" spc="-25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Bohr’s</a:t>
            </a:r>
            <a:r>
              <a:rPr sz="4950" spc="-36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 </a:t>
            </a:r>
            <a:r>
              <a:rPr sz="4950" spc="-12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orbit</a:t>
            </a:r>
            <a:endParaRPr sz="4950" dirty="0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18969" y="2505273"/>
            <a:ext cx="4834737" cy="47730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BB74CA-11FD-7AEE-2702-863FC8686B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902" b="42993"/>
          <a:stretch/>
        </p:blipFill>
        <p:spPr>
          <a:xfrm>
            <a:off x="6808706" y="4084438"/>
            <a:ext cx="12887588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32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25F30671-DBE9-4E68-1529-4A16695CD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030D24-E4AA-EAA3-465A-5AC465B5E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B61809-25B2-2F44-1E7C-100FABDD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106" name="Picture 105" descr="A blue screen with white text&#10;&#10;Description automatically generated" hidden="1">
            <a:extLst>
              <a:ext uri="{FF2B5EF4-FFF2-40B4-BE49-F238E27FC236}">
                <a16:creationId xmlns:a16="http://schemas.microsoft.com/office/drawing/2014/main" id="{1250670A-EBB3-6B80-8C11-375EF4B44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D139AC11-1F37-48DA-782E-787D87A3F3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E0EBE2-CFB8-508A-1D5C-5244B205B7A4}"/>
              </a:ext>
            </a:extLst>
          </p:cNvPr>
          <p:cNvSpPr/>
          <p:nvPr/>
        </p:nvSpPr>
        <p:spPr>
          <a:xfrm>
            <a:off x="5097809" y="1387475"/>
            <a:ext cx="990848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Calculation of Velocity of an</a:t>
            </a:r>
          </a:p>
          <a:p>
            <a:pPr algn="ctr"/>
            <a:r>
              <a:rPr lang="en-US" sz="5400" b="1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Electron in Bohr’s Orbit</a:t>
            </a:r>
            <a:endParaRPr lang="en-US" sz="5400" b="1" cap="none" spc="0" dirty="0">
              <a:ln w="6600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90DE31-9A37-8883-752B-4BA7BE5AE5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266" t="77723" r="47020" b="495"/>
          <a:stretch/>
        </p:blipFill>
        <p:spPr>
          <a:xfrm>
            <a:off x="7385050" y="3691076"/>
            <a:ext cx="4998252" cy="1963599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27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C2985847-FEC1-33D0-E872-32BD20EC57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87B6DE-9561-156B-8575-E2E441961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17A7A3FC-0670-6424-FF57-711486AD6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8BDA51-8672-759C-EE65-37312128F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679C16-0F25-F079-55B1-7C3A8BE318DE}"/>
              </a:ext>
            </a:extLst>
          </p:cNvPr>
          <p:cNvSpPr/>
          <p:nvPr/>
        </p:nvSpPr>
        <p:spPr>
          <a:xfrm>
            <a:off x="3412251" y="1006475"/>
            <a:ext cx="13279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Calculating The Energy of An Electron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9BEE66-12BF-555A-3048-26BC4AEEDF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674"/>
          <a:stretch/>
        </p:blipFill>
        <p:spPr>
          <a:xfrm>
            <a:off x="0" y="3900091"/>
            <a:ext cx="6477000" cy="3508374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8584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1F1A91-1DEC-B1E6-690D-E318E144D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2992" y="1378541"/>
            <a:ext cx="719365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45" dirty="0"/>
              <a:t>Why </a:t>
            </a:r>
            <a:r>
              <a:rPr sz="4950" spc="-215" dirty="0"/>
              <a:t>energy </a:t>
            </a:r>
            <a:r>
              <a:rPr sz="4950" spc="-125" dirty="0"/>
              <a:t>is</a:t>
            </a:r>
            <a:r>
              <a:rPr sz="4950" spc="-45" dirty="0"/>
              <a:t> </a:t>
            </a:r>
            <a:r>
              <a:rPr sz="4950" spc="-70" dirty="0"/>
              <a:t>–ve?</a:t>
            </a:r>
            <a:endParaRPr sz="4950" dirty="0"/>
          </a:p>
        </p:txBody>
      </p:sp>
      <p:sp>
        <p:nvSpPr>
          <p:cNvPr id="4" name="object 4"/>
          <p:cNvSpPr txBox="1"/>
          <p:nvPr/>
        </p:nvSpPr>
        <p:spPr>
          <a:xfrm>
            <a:off x="1562992" y="2558239"/>
            <a:ext cx="16057880" cy="2600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005945" algn="l"/>
                <a:tab pos="13529944" algn="l"/>
                <a:tab pos="14444980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∞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arbitrarily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assumed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zero.</a:t>
            </a:r>
            <a:r>
              <a:rPr sz="3300" spc="-1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state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	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  </a:t>
            </a: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Zero-energy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state. 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moves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comes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under</a:t>
            </a:r>
            <a:r>
              <a:rPr sz="3300" spc="-6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influence	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nucleus, </a:t>
            </a:r>
            <a:r>
              <a:rPr sz="3300" spc="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 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does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work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spends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process.</a:t>
            </a:r>
            <a:r>
              <a:rPr sz="3300" spc="-1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Thus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	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4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decreases and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becomes</a:t>
            </a:r>
            <a:r>
              <a:rPr sz="3300" spc="-2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negative.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-ve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sign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also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indicates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bound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4B6B366A-926A-EDA9-BA40-B95A41647B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10EA33-4DE9-C978-D891-50D346C3BB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F89A7A-D39F-BBD2-D65B-1A58CFB95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8788" y="1368070"/>
            <a:ext cx="8691862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80" dirty="0"/>
              <a:t>Failures </a:t>
            </a:r>
            <a:r>
              <a:rPr sz="4950" spc="-65" dirty="0"/>
              <a:t>of </a:t>
            </a:r>
            <a:r>
              <a:rPr sz="4950" spc="-250" dirty="0"/>
              <a:t>Bohr’s</a:t>
            </a:r>
            <a:r>
              <a:rPr sz="4950" spc="-240" dirty="0"/>
              <a:t> </a:t>
            </a:r>
            <a:r>
              <a:rPr sz="4950" spc="-155" dirty="0"/>
              <a:t>theory</a:t>
            </a:r>
            <a:endParaRPr sz="4950" dirty="0"/>
          </a:p>
        </p:txBody>
      </p:sp>
      <p:sp>
        <p:nvSpPr>
          <p:cNvPr id="4" name="object 4"/>
          <p:cNvSpPr txBox="1"/>
          <p:nvPr/>
        </p:nvSpPr>
        <p:spPr>
          <a:xfrm>
            <a:off x="1588788" y="2411647"/>
            <a:ext cx="16864965" cy="3761286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170"/>
              </a:spcBef>
              <a:buChar char="•"/>
              <a:tabLst>
                <a:tab pos="201295" algn="l"/>
              </a:tabLst>
            </a:pPr>
            <a:r>
              <a:rPr sz="3300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couldn’t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explain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line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multi-electron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systems.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ct val="100000"/>
              </a:lnSpc>
              <a:spcBef>
                <a:spcPts val="1070"/>
              </a:spcBef>
              <a:buChar char="•"/>
              <a:tabLst>
                <a:tab pos="201295" algn="l"/>
              </a:tabLst>
            </a:pPr>
            <a:r>
              <a:rPr sz="3300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couldn’t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explain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distribution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ct val="100000"/>
              </a:lnSpc>
              <a:spcBef>
                <a:spcPts val="1065"/>
              </a:spcBef>
              <a:buChar char="•"/>
              <a:tabLst>
                <a:tab pos="201295" algn="l"/>
                <a:tab pos="12404090" algn="l"/>
              </a:tabLst>
            </a:pPr>
            <a:r>
              <a:rPr sz="3300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couldn’t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provide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mathematical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support 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6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quantization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	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angular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momentum.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marR="5080" indent="-188595">
              <a:lnSpc>
                <a:spcPct val="100000"/>
              </a:lnSpc>
              <a:spcBef>
                <a:spcPts val="1070"/>
              </a:spcBef>
              <a:buChar char="•"/>
              <a:tabLst>
                <a:tab pos="201295" algn="l"/>
                <a:tab pos="13510894" algn="l"/>
              </a:tabLst>
            </a:pPr>
            <a:r>
              <a:rPr sz="3300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couldn’t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explain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splitting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spectral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lines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under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inﬂuence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electric	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ﬁeld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(Stark</a:t>
            </a:r>
            <a:r>
              <a:rPr sz="3300" spc="-3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effect)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magnetic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ﬁeld(Zeeman</a:t>
            </a:r>
            <a:r>
              <a:rPr sz="3300" spc="-3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effect)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ct val="100000"/>
              </a:lnSpc>
              <a:spcBef>
                <a:spcPts val="1070"/>
              </a:spcBef>
              <a:buChar char="•"/>
              <a:tabLst>
                <a:tab pos="201295" algn="l"/>
              </a:tabLst>
            </a:pP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This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6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against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de-Broglie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Heisenberg’s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Uncertainty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7EE33CE4-DB8C-CB59-D633-A897259F8C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302428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Bohr’s model can explain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The spectrum of hydrogen atom only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Spectrum of atom or ion containing one electron only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The spectrum of hydrogen molecule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The solar spectrum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1412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302428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an electron jumps from L to K shell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Energy is absorbed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Energy is released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Energy is sometimes absorbed and sometimes released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Energy is neither absorbed nor released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9456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420987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of the following statements does not form part of Bohr’s model of the hydrogen atom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Energy of the electrons in the orbit is quantized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The electron in the orbit nearest the nucleus has the lowest energy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Electrons revolve in different orbits around the nucleus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The position and velocity of the electrons in the orbit cannot be determined simultaneously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09324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electron falls from n=3 to n=2, then emitted energy 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10.2 eV    2. 12.09 eV    3. 1.9 eV    4. 0.65 eV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331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727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angular momentum in second Bohr orbit of H-atom is x. Then find out angular momentum is 1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excited state of Li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ion.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3x          2. 9x           3. x/2           4. x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780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901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28778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value of first Bohr radius of hydrogen atom 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0.529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-7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		2. 0.529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-8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0.529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-9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		4. 0.529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2182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077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65312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of the following is a correct graph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4FFF84-2E3D-50D1-80F1-6E652F623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450" y="3031203"/>
            <a:ext cx="8455244" cy="610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7963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2877800" cy="302428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basis of Bohr’s model, the radius of the 3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kern="1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rbit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Equal to the radius of first orbit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Three times the radius of first orbit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Five times the radius of the first orbit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Nine time the radius of first orbit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05218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4018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2877800" cy="302428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certain electronic transition in the hydrogen atoms from an initial state (1) to a final state (2) the difference  in the orbital radius (r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-r</a:t>
            </a:r>
            <a:r>
              <a:rPr lang="en-IN" sz="3600" kern="100" baseline="-25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is 24 times the first Bohr radius. Identify the transition.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5→1      2. 25→1    3. 8→3        4. 6→5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1505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783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346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374650" y="2141579"/>
            <a:ext cx="19297328" cy="625629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0C44B1-24D5-1274-6D99-AD81DB6B8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2794" r="3274"/>
          <a:stretch/>
        </p:blipFill>
        <p:spPr>
          <a:xfrm>
            <a:off x="908050" y="2454275"/>
            <a:ext cx="1816443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112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490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5160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374650" y="2141579"/>
            <a:ext cx="19297328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spectrum of He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expected to be similar to that of :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Li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2. He          3. Be         4. Na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23980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855816-15FA-FF3E-A920-56F073F6F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56" name="Picture 55" descr="A blue background with white text&#10;&#10;Description automatically generated" hidden="1">
            <a:extLst>
              <a:ext uri="{FF2B5EF4-FFF2-40B4-BE49-F238E27FC236}">
                <a16:creationId xmlns:a16="http://schemas.microsoft.com/office/drawing/2014/main" id="{41FBC039-9DE6-C532-4478-46DE72983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D6D2147E-E310-B063-467D-153A8465A6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3239F5-1AE6-5357-1D2F-29D5923F7577}"/>
              </a:ext>
            </a:extLst>
          </p:cNvPr>
          <p:cNvSpPr/>
          <p:nvPr/>
        </p:nvSpPr>
        <p:spPr>
          <a:xfrm>
            <a:off x="2023259" y="5193010"/>
            <a:ext cx="160576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Towards Quantum Mechanical Model Of Atom</a:t>
            </a:r>
          </a:p>
          <a:p>
            <a:pPr algn="ctr"/>
            <a:endParaRPr lang="en-US" sz="5400" b="1" cap="none" spc="0" dirty="0">
              <a:ln w="6600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6CD39B-C458-2FD3-2190-CC09E9A90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6042" y="1368070"/>
            <a:ext cx="1433340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60" dirty="0"/>
              <a:t>Towards </a:t>
            </a:r>
            <a:r>
              <a:rPr sz="4950" spc="-180" dirty="0"/>
              <a:t>Quantum </a:t>
            </a:r>
            <a:r>
              <a:rPr sz="4950" spc="-125" dirty="0"/>
              <a:t>Mechanical </a:t>
            </a:r>
            <a:r>
              <a:rPr sz="4950" spc="-100" dirty="0"/>
              <a:t>Model </a:t>
            </a:r>
            <a:r>
              <a:rPr sz="4950" spc="-65" dirty="0"/>
              <a:t>of</a:t>
            </a:r>
            <a:r>
              <a:rPr sz="4950" spc="-70" dirty="0"/>
              <a:t> </a:t>
            </a:r>
            <a:r>
              <a:rPr sz="4950" spc="-190" dirty="0"/>
              <a:t>Atom</a:t>
            </a:r>
            <a:endParaRPr sz="4950" dirty="0"/>
          </a:p>
        </p:txBody>
      </p:sp>
      <p:sp>
        <p:nvSpPr>
          <p:cNvPr id="4" name="object 4"/>
          <p:cNvSpPr txBox="1"/>
          <p:nvPr/>
        </p:nvSpPr>
        <p:spPr>
          <a:xfrm>
            <a:off x="1586042" y="2411647"/>
            <a:ext cx="6601459" cy="1303020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493395" indent="-481330">
              <a:lnSpc>
                <a:spcPct val="100000"/>
              </a:lnSpc>
              <a:spcBef>
                <a:spcPts val="1170"/>
              </a:spcBef>
              <a:buAutoNum type="arabicPeriod"/>
              <a:tabLst>
                <a:tab pos="494030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Dual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behavior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2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matter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93395" indent="-481330">
              <a:lnSpc>
                <a:spcPct val="100000"/>
              </a:lnSpc>
              <a:spcBef>
                <a:spcPts val="1070"/>
              </a:spcBef>
              <a:buAutoNum type="arabicPeriod"/>
              <a:tabLst>
                <a:tab pos="494030" algn="l"/>
              </a:tabLst>
            </a:pP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Heisenber’s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Uncertainty</a:t>
            </a:r>
            <a:r>
              <a:rPr sz="3300" spc="-1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8AA3536A-C8B3-C09D-E858-D9006E649A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168C5DC-0846-BB24-5912-53DF3D590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8752" y="1347128"/>
            <a:ext cx="1303529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9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Dual </a:t>
            </a:r>
            <a:r>
              <a:rPr sz="4950" spc="-13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Nature </a:t>
            </a:r>
            <a:r>
              <a:rPr sz="4950" spc="-6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of </a:t>
            </a:r>
            <a:r>
              <a:rPr sz="4950" spc="-2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Matter </a:t>
            </a:r>
            <a:r>
              <a:rPr sz="4950" spc="-14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De-Broglie</a:t>
            </a:r>
            <a:r>
              <a:rPr sz="4950" spc="-36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 </a:t>
            </a:r>
            <a:r>
              <a:rPr sz="4950" spc="1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(1924)</a:t>
            </a:r>
            <a:endParaRPr sz="4950" dirty="0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36037" y="4872683"/>
            <a:ext cx="822960" cy="549910"/>
          </a:xfrm>
          <a:custGeom>
            <a:avLst/>
            <a:gdLst/>
            <a:ahLst/>
            <a:cxnLst/>
            <a:rect l="l" t="t" r="r" b="b"/>
            <a:pathLst>
              <a:path w="822960" h="549910">
                <a:moveTo>
                  <a:pt x="786011" y="75666"/>
                </a:moveTo>
                <a:lnTo>
                  <a:pt x="672578" y="75666"/>
                </a:lnTo>
                <a:lnTo>
                  <a:pt x="682031" y="78186"/>
                </a:lnTo>
                <a:lnTo>
                  <a:pt x="687490" y="84813"/>
                </a:lnTo>
                <a:lnTo>
                  <a:pt x="690756" y="95245"/>
                </a:lnTo>
                <a:lnTo>
                  <a:pt x="692754" y="107393"/>
                </a:lnTo>
                <a:lnTo>
                  <a:pt x="694408" y="119169"/>
                </a:lnTo>
                <a:lnTo>
                  <a:pt x="695455" y="125566"/>
                </a:lnTo>
                <a:lnTo>
                  <a:pt x="691340" y="132833"/>
                </a:lnTo>
                <a:lnTo>
                  <a:pt x="677176" y="185656"/>
                </a:lnTo>
                <a:lnTo>
                  <a:pt x="652422" y="277559"/>
                </a:lnTo>
                <a:lnTo>
                  <a:pt x="639506" y="325759"/>
                </a:lnTo>
                <a:lnTo>
                  <a:pt x="627849" y="369641"/>
                </a:lnTo>
                <a:lnTo>
                  <a:pt x="615819" y="415546"/>
                </a:lnTo>
                <a:lnTo>
                  <a:pt x="603960" y="461629"/>
                </a:lnTo>
                <a:lnTo>
                  <a:pt x="594789" y="509111"/>
                </a:lnTo>
                <a:lnTo>
                  <a:pt x="599580" y="530395"/>
                </a:lnTo>
                <a:lnTo>
                  <a:pt x="617604" y="545512"/>
                </a:lnTo>
                <a:lnTo>
                  <a:pt x="637664" y="549658"/>
                </a:lnTo>
                <a:lnTo>
                  <a:pt x="660678" y="548251"/>
                </a:lnTo>
                <a:lnTo>
                  <a:pt x="703203" y="532685"/>
                </a:lnTo>
                <a:lnTo>
                  <a:pt x="734618" y="509755"/>
                </a:lnTo>
                <a:lnTo>
                  <a:pt x="764369" y="484271"/>
                </a:lnTo>
                <a:lnTo>
                  <a:pt x="765809" y="482948"/>
                </a:lnTo>
                <a:lnTo>
                  <a:pt x="694491" y="482948"/>
                </a:lnTo>
                <a:lnTo>
                  <a:pt x="695869" y="473712"/>
                </a:lnTo>
                <a:lnTo>
                  <a:pt x="712567" y="403454"/>
                </a:lnTo>
                <a:lnTo>
                  <a:pt x="725154" y="358266"/>
                </a:lnTo>
                <a:lnTo>
                  <a:pt x="737362" y="312992"/>
                </a:lnTo>
                <a:lnTo>
                  <a:pt x="748574" y="267489"/>
                </a:lnTo>
                <a:lnTo>
                  <a:pt x="760169" y="216841"/>
                </a:lnTo>
                <a:lnTo>
                  <a:pt x="771115" y="166010"/>
                </a:lnTo>
                <a:lnTo>
                  <a:pt x="780564" y="114968"/>
                </a:lnTo>
                <a:lnTo>
                  <a:pt x="786011" y="75666"/>
                </a:lnTo>
                <a:close/>
              </a:path>
              <a:path w="822960" h="549910">
                <a:moveTo>
                  <a:pt x="241594" y="0"/>
                </a:moveTo>
                <a:lnTo>
                  <a:pt x="42134" y="38166"/>
                </a:lnTo>
                <a:lnTo>
                  <a:pt x="44134" y="53453"/>
                </a:lnTo>
                <a:lnTo>
                  <a:pt x="58097" y="54909"/>
                </a:lnTo>
                <a:lnTo>
                  <a:pt x="65079" y="55509"/>
                </a:lnTo>
                <a:lnTo>
                  <a:pt x="72060" y="55736"/>
                </a:lnTo>
                <a:lnTo>
                  <a:pt x="102046" y="57978"/>
                </a:lnTo>
                <a:lnTo>
                  <a:pt x="118739" y="66689"/>
                </a:lnTo>
                <a:lnTo>
                  <a:pt x="124171" y="84399"/>
                </a:lnTo>
                <a:lnTo>
                  <a:pt x="120373" y="113640"/>
                </a:lnTo>
                <a:lnTo>
                  <a:pt x="111326" y="150877"/>
                </a:lnTo>
                <a:lnTo>
                  <a:pt x="88698" y="230537"/>
                </a:lnTo>
                <a:lnTo>
                  <a:pt x="48938" y="369641"/>
                </a:lnTo>
                <a:lnTo>
                  <a:pt x="0" y="540706"/>
                </a:lnTo>
                <a:lnTo>
                  <a:pt x="48547" y="547654"/>
                </a:lnTo>
                <a:lnTo>
                  <a:pt x="77111" y="543414"/>
                </a:lnTo>
                <a:lnTo>
                  <a:pt x="94545" y="522840"/>
                </a:lnTo>
                <a:lnTo>
                  <a:pt x="109703" y="480791"/>
                </a:lnTo>
                <a:lnTo>
                  <a:pt x="125920" y="428395"/>
                </a:lnTo>
                <a:lnTo>
                  <a:pt x="143084" y="376416"/>
                </a:lnTo>
                <a:lnTo>
                  <a:pt x="162857" y="325609"/>
                </a:lnTo>
                <a:lnTo>
                  <a:pt x="186899" y="276731"/>
                </a:lnTo>
                <a:lnTo>
                  <a:pt x="203542" y="251081"/>
                </a:lnTo>
                <a:lnTo>
                  <a:pt x="172717" y="251081"/>
                </a:lnTo>
                <a:lnTo>
                  <a:pt x="241594" y="0"/>
                </a:lnTo>
                <a:close/>
              </a:path>
              <a:path w="822960" h="549910">
                <a:moveTo>
                  <a:pt x="499972" y="74720"/>
                </a:moveTo>
                <a:lnTo>
                  <a:pt x="392009" y="74720"/>
                </a:lnTo>
                <a:lnTo>
                  <a:pt x="394412" y="87672"/>
                </a:lnTo>
                <a:lnTo>
                  <a:pt x="397109" y="100667"/>
                </a:lnTo>
                <a:lnTo>
                  <a:pt x="398806" y="112928"/>
                </a:lnTo>
                <a:lnTo>
                  <a:pt x="388971" y="172023"/>
                </a:lnTo>
                <a:lnTo>
                  <a:pt x="376658" y="217511"/>
                </a:lnTo>
                <a:lnTo>
                  <a:pt x="364060" y="263944"/>
                </a:lnTo>
                <a:lnTo>
                  <a:pt x="347221" y="325759"/>
                </a:lnTo>
                <a:lnTo>
                  <a:pt x="335237" y="369641"/>
                </a:lnTo>
                <a:lnTo>
                  <a:pt x="287394" y="544548"/>
                </a:lnTo>
                <a:lnTo>
                  <a:pt x="374072" y="544548"/>
                </a:lnTo>
                <a:lnTo>
                  <a:pt x="381043" y="525269"/>
                </a:lnTo>
                <a:lnTo>
                  <a:pt x="384574" y="515402"/>
                </a:lnTo>
                <a:lnTo>
                  <a:pt x="403872" y="459716"/>
                </a:lnTo>
                <a:lnTo>
                  <a:pt x="420578" y="414371"/>
                </a:lnTo>
                <a:lnTo>
                  <a:pt x="438645" y="369515"/>
                </a:lnTo>
                <a:lnTo>
                  <a:pt x="458421" y="325609"/>
                </a:lnTo>
                <a:lnTo>
                  <a:pt x="480286" y="282961"/>
                </a:lnTo>
                <a:lnTo>
                  <a:pt x="497489" y="253918"/>
                </a:lnTo>
                <a:lnTo>
                  <a:pt x="461054" y="253918"/>
                </a:lnTo>
                <a:lnTo>
                  <a:pt x="464637" y="239289"/>
                </a:lnTo>
                <a:lnTo>
                  <a:pt x="466831" y="230151"/>
                </a:lnTo>
                <a:lnTo>
                  <a:pt x="469053" y="220474"/>
                </a:lnTo>
                <a:lnTo>
                  <a:pt x="477762" y="184133"/>
                </a:lnTo>
                <a:lnTo>
                  <a:pt x="486748" y="147816"/>
                </a:lnTo>
                <a:lnTo>
                  <a:pt x="494617" y="111387"/>
                </a:lnTo>
                <a:lnTo>
                  <a:pt x="499972" y="74720"/>
                </a:lnTo>
                <a:close/>
              </a:path>
              <a:path w="822960" h="549910">
                <a:moveTo>
                  <a:pt x="805818" y="409956"/>
                </a:moveTo>
                <a:lnTo>
                  <a:pt x="777630" y="425478"/>
                </a:lnTo>
                <a:lnTo>
                  <a:pt x="754961" y="451973"/>
                </a:lnTo>
                <a:lnTo>
                  <a:pt x="729889" y="475707"/>
                </a:lnTo>
                <a:lnTo>
                  <a:pt x="694491" y="482948"/>
                </a:lnTo>
                <a:lnTo>
                  <a:pt x="765809" y="482948"/>
                </a:lnTo>
                <a:lnTo>
                  <a:pt x="793365" y="457632"/>
                </a:lnTo>
                <a:lnTo>
                  <a:pt x="822519" y="431232"/>
                </a:lnTo>
                <a:lnTo>
                  <a:pt x="805818" y="409956"/>
                </a:lnTo>
                <a:close/>
              </a:path>
              <a:path w="822960" h="549910">
                <a:moveTo>
                  <a:pt x="744746" y="2489"/>
                </a:moveTo>
                <a:lnTo>
                  <a:pt x="689166" y="13309"/>
                </a:lnTo>
                <a:lnTo>
                  <a:pt x="643823" y="36797"/>
                </a:lnTo>
                <a:lnTo>
                  <a:pt x="590958" y="92302"/>
                </a:lnTo>
                <a:lnTo>
                  <a:pt x="557371" y="132833"/>
                </a:lnTo>
                <a:lnTo>
                  <a:pt x="524893" y="173427"/>
                </a:lnTo>
                <a:lnTo>
                  <a:pt x="492855" y="214008"/>
                </a:lnTo>
                <a:lnTo>
                  <a:pt x="461054" y="253918"/>
                </a:lnTo>
                <a:lnTo>
                  <a:pt x="497489" y="253918"/>
                </a:lnTo>
                <a:lnTo>
                  <a:pt x="504857" y="241481"/>
                </a:lnTo>
                <a:lnTo>
                  <a:pt x="532496" y="201554"/>
                </a:lnTo>
                <a:lnTo>
                  <a:pt x="557257" y="170848"/>
                </a:lnTo>
                <a:lnTo>
                  <a:pt x="583823" y="141486"/>
                </a:lnTo>
                <a:lnTo>
                  <a:pt x="611558" y="113104"/>
                </a:lnTo>
                <a:lnTo>
                  <a:pt x="639823" y="85337"/>
                </a:lnTo>
                <a:lnTo>
                  <a:pt x="672578" y="75666"/>
                </a:lnTo>
                <a:lnTo>
                  <a:pt x="786011" y="75666"/>
                </a:lnTo>
                <a:lnTo>
                  <a:pt x="787672" y="63683"/>
                </a:lnTo>
                <a:lnTo>
                  <a:pt x="784587" y="33256"/>
                </a:lnTo>
                <a:lnTo>
                  <a:pt x="769424" y="12317"/>
                </a:lnTo>
                <a:lnTo>
                  <a:pt x="744746" y="2489"/>
                </a:lnTo>
                <a:close/>
              </a:path>
              <a:path w="822960" h="549910">
                <a:moveTo>
                  <a:pt x="422018" y="4115"/>
                </a:moveTo>
                <a:lnTo>
                  <a:pt x="374071" y="17527"/>
                </a:lnTo>
                <a:lnTo>
                  <a:pt x="334498" y="43129"/>
                </a:lnTo>
                <a:lnTo>
                  <a:pt x="300535" y="76427"/>
                </a:lnTo>
                <a:lnTo>
                  <a:pt x="269415" y="112928"/>
                </a:lnTo>
                <a:lnTo>
                  <a:pt x="245072" y="144290"/>
                </a:lnTo>
                <a:lnTo>
                  <a:pt x="221800" y="177760"/>
                </a:lnTo>
                <a:lnTo>
                  <a:pt x="198161" y="213352"/>
                </a:lnTo>
                <a:lnTo>
                  <a:pt x="172717" y="251081"/>
                </a:lnTo>
                <a:lnTo>
                  <a:pt x="203542" y="251081"/>
                </a:lnTo>
                <a:lnTo>
                  <a:pt x="216872" y="230537"/>
                </a:lnTo>
                <a:lnTo>
                  <a:pt x="245541" y="193474"/>
                </a:lnTo>
                <a:lnTo>
                  <a:pt x="275279" y="157204"/>
                </a:lnTo>
                <a:lnTo>
                  <a:pt x="306030" y="121798"/>
                </a:lnTo>
                <a:lnTo>
                  <a:pt x="337738" y="87327"/>
                </a:lnTo>
                <a:lnTo>
                  <a:pt x="377228" y="76725"/>
                </a:lnTo>
                <a:lnTo>
                  <a:pt x="392009" y="74720"/>
                </a:lnTo>
                <a:lnTo>
                  <a:pt x="499974" y="74709"/>
                </a:lnTo>
                <a:lnTo>
                  <a:pt x="496951" y="41858"/>
                </a:lnTo>
                <a:lnTo>
                  <a:pt x="481717" y="18636"/>
                </a:lnTo>
                <a:lnTo>
                  <a:pt x="456122" y="5802"/>
                </a:lnTo>
                <a:lnTo>
                  <a:pt x="422018" y="41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599" y="4120636"/>
            <a:ext cx="2595880" cy="62230"/>
          </a:xfrm>
          <a:custGeom>
            <a:avLst/>
            <a:gdLst/>
            <a:ahLst/>
            <a:cxnLst/>
            <a:rect l="l" t="t" r="r" b="b"/>
            <a:pathLst>
              <a:path w="2595879" h="62229">
                <a:moveTo>
                  <a:pt x="2554207" y="60385"/>
                </a:moveTo>
                <a:lnTo>
                  <a:pt x="2523755" y="60385"/>
                </a:lnTo>
                <a:lnTo>
                  <a:pt x="2532662" y="60914"/>
                </a:lnTo>
                <a:lnTo>
                  <a:pt x="2541731" y="61707"/>
                </a:lnTo>
                <a:lnTo>
                  <a:pt x="2550286" y="61578"/>
                </a:lnTo>
                <a:lnTo>
                  <a:pt x="2554207" y="60385"/>
                </a:lnTo>
                <a:close/>
              </a:path>
              <a:path w="2595879" h="62229">
                <a:moveTo>
                  <a:pt x="26143" y="112"/>
                </a:moveTo>
                <a:lnTo>
                  <a:pt x="11330" y="1731"/>
                </a:lnTo>
                <a:lnTo>
                  <a:pt x="1231" y="9081"/>
                </a:lnTo>
                <a:lnTo>
                  <a:pt x="0" y="25967"/>
                </a:lnTo>
                <a:lnTo>
                  <a:pt x="5675" y="35786"/>
                </a:lnTo>
                <a:lnTo>
                  <a:pt x="43653" y="59642"/>
                </a:lnTo>
                <a:lnTo>
                  <a:pt x="57636" y="61601"/>
                </a:lnTo>
                <a:lnTo>
                  <a:pt x="65563" y="60871"/>
                </a:lnTo>
                <a:lnTo>
                  <a:pt x="73348" y="60396"/>
                </a:lnTo>
                <a:lnTo>
                  <a:pt x="2554207" y="60385"/>
                </a:lnTo>
                <a:lnTo>
                  <a:pt x="2591180" y="34674"/>
                </a:lnTo>
                <a:lnTo>
                  <a:pt x="2595805" y="24889"/>
                </a:lnTo>
                <a:lnTo>
                  <a:pt x="2593836" y="11112"/>
                </a:lnTo>
                <a:lnTo>
                  <a:pt x="2584845" y="3653"/>
                </a:lnTo>
                <a:lnTo>
                  <a:pt x="2571483" y="589"/>
                </a:lnTo>
                <a:lnTo>
                  <a:pt x="2567124" y="418"/>
                </a:lnTo>
                <a:lnTo>
                  <a:pt x="41517" y="418"/>
                </a:lnTo>
                <a:lnTo>
                  <a:pt x="26143" y="112"/>
                </a:lnTo>
                <a:close/>
              </a:path>
              <a:path w="2595879" h="62229">
                <a:moveTo>
                  <a:pt x="2556403" y="0"/>
                </a:moveTo>
                <a:lnTo>
                  <a:pt x="41517" y="418"/>
                </a:lnTo>
                <a:lnTo>
                  <a:pt x="2567124" y="418"/>
                </a:lnTo>
                <a:lnTo>
                  <a:pt x="2556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39964" y="2821939"/>
            <a:ext cx="536575" cy="865505"/>
          </a:xfrm>
          <a:custGeom>
            <a:avLst/>
            <a:gdLst/>
            <a:ahLst/>
            <a:cxnLst/>
            <a:rect l="l" t="t" r="r" b="b"/>
            <a:pathLst>
              <a:path w="536575" h="865504">
                <a:moveTo>
                  <a:pt x="518277" y="390791"/>
                </a:moveTo>
                <a:lnTo>
                  <a:pt x="395170" y="390791"/>
                </a:lnTo>
                <a:lnTo>
                  <a:pt x="408605" y="393516"/>
                </a:lnTo>
                <a:lnTo>
                  <a:pt x="413921" y="400046"/>
                </a:lnTo>
                <a:lnTo>
                  <a:pt x="417406" y="412732"/>
                </a:lnTo>
                <a:lnTo>
                  <a:pt x="418856" y="427862"/>
                </a:lnTo>
                <a:lnTo>
                  <a:pt x="418071" y="441724"/>
                </a:lnTo>
                <a:lnTo>
                  <a:pt x="413014" y="466623"/>
                </a:lnTo>
                <a:lnTo>
                  <a:pt x="406596" y="491297"/>
                </a:lnTo>
                <a:lnTo>
                  <a:pt x="399551" y="515867"/>
                </a:lnTo>
                <a:lnTo>
                  <a:pt x="392616" y="540454"/>
                </a:lnTo>
                <a:lnTo>
                  <a:pt x="378526" y="592085"/>
                </a:lnTo>
                <a:lnTo>
                  <a:pt x="364335" y="643690"/>
                </a:lnTo>
                <a:lnTo>
                  <a:pt x="350355" y="695344"/>
                </a:lnTo>
                <a:lnTo>
                  <a:pt x="336900" y="747118"/>
                </a:lnTo>
                <a:lnTo>
                  <a:pt x="324283" y="799085"/>
                </a:lnTo>
                <a:lnTo>
                  <a:pt x="323182" y="815106"/>
                </a:lnTo>
                <a:lnTo>
                  <a:pt x="325827" y="832920"/>
                </a:lnTo>
                <a:lnTo>
                  <a:pt x="331583" y="848456"/>
                </a:lnTo>
                <a:lnTo>
                  <a:pt x="339811" y="857607"/>
                </a:lnTo>
                <a:lnTo>
                  <a:pt x="356847" y="863280"/>
                </a:lnTo>
                <a:lnTo>
                  <a:pt x="376538" y="865456"/>
                </a:lnTo>
                <a:lnTo>
                  <a:pt x="395553" y="863590"/>
                </a:lnTo>
                <a:lnTo>
                  <a:pt x="410563" y="857136"/>
                </a:lnTo>
                <a:lnTo>
                  <a:pt x="443481" y="830198"/>
                </a:lnTo>
                <a:lnTo>
                  <a:pt x="471253" y="804467"/>
                </a:lnTo>
                <a:lnTo>
                  <a:pt x="429253" y="804467"/>
                </a:lnTo>
                <a:lnTo>
                  <a:pt x="415547" y="796132"/>
                </a:lnTo>
                <a:lnTo>
                  <a:pt x="420342" y="773008"/>
                </a:lnTo>
                <a:lnTo>
                  <a:pt x="425031" y="749856"/>
                </a:lnTo>
                <a:lnTo>
                  <a:pt x="430030" y="726791"/>
                </a:lnTo>
                <a:lnTo>
                  <a:pt x="435756" y="703926"/>
                </a:lnTo>
                <a:lnTo>
                  <a:pt x="449382" y="654847"/>
                </a:lnTo>
                <a:lnTo>
                  <a:pt x="463244" y="605831"/>
                </a:lnTo>
                <a:lnTo>
                  <a:pt x="477181" y="556835"/>
                </a:lnTo>
                <a:lnTo>
                  <a:pt x="491033" y="507817"/>
                </a:lnTo>
                <a:lnTo>
                  <a:pt x="504638" y="458735"/>
                </a:lnTo>
                <a:lnTo>
                  <a:pt x="517837" y="409547"/>
                </a:lnTo>
                <a:lnTo>
                  <a:pt x="518277" y="390791"/>
                </a:lnTo>
                <a:close/>
              </a:path>
              <a:path w="536575" h="865504">
                <a:moveTo>
                  <a:pt x="330838" y="0"/>
                </a:moveTo>
                <a:lnTo>
                  <a:pt x="123231" y="37841"/>
                </a:lnTo>
                <a:lnTo>
                  <a:pt x="124603" y="49443"/>
                </a:lnTo>
                <a:lnTo>
                  <a:pt x="128142" y="50919"/>
                </a:lnTo>
                <a:lnTo>
                  <a:pt x="131629" y="53516"/>
                </a:lnTo>
                <a:lnTo>
                  <a:pt x="135241" y="53694"/>
                </a:lnTo>
                <a:lnTo>
                  <a:pt x="179997" y="59080"/>
                </a:lnTo>
                <a:lnTo>
                  <a:pt x="203183" y="72530"/>
                </a:lnTo>
                <a:lnTo>
                  <a:pt x="208372" y="98488"/>
                </a:lnTo>
                <a:lnTo>
                  <a:pt x="199135" y="141398"/>
                </a:lnTo>
                <a:lnTo>
                  <a:pt x="185219" y="189696"/>
                </a:lnTo>
                <a:lnTo>
                  <a:pt x="157483" y="286318"/>
                </a:lnTo>
                <a:lnTo>
                  <a:pt x="127547" y="391084"/>
                </a:lnTo>
                <a:lnTo>
                  <a:pt x="102318" y="479650"/>
                </a:lnTo>
                <a:lnTo>
                  <a:pt x="6272" y="818121"/>
                </a:lnTo>
                <a:lnTo>
                  <a:pt x="1429" y="846596"/>
                </a:lnTo>
                <a:lnTo>
                  <a:pt x="0" y="856916"/>
                </a:lnTo>
                <a:lnTo>
                  <a:pt x="32018" y="857972"/>
                </a:lnTo>
                <a:lnTo>
                  <a:pt x="60882" y="857332"/>
                </a:lnTo>
                <a:lnTo>
                  <a:pt x="83739" y="846031"/>
                </a:lnTo>
                <a:lnTo>
                  <a:pt x="97737" y="815098"/>
                </a:lnTo>
                <a:lnTo>
                  <a:pt x="110485" y="764637"/>
                </a:lnTo>
                <a:lnTo>
                  <a:pt x="127869" y="716391"/>
                </a:lnTo>
                <a:lnTo>
                  <a:pt x="149131" y="670032"/>
                </a:lnTo>
                <a:lnTo>
                  <a:pt x="173519" y="625226"/>
                </a:lnTo>
                <a:lnTo>
                  <a:pt x="200277" y="581637"/>
                </a:lnTo>
                <a:lnTo>
                  <a:pt x="211172" y="565239"/>
                </a:lnTo>
                <a:lnTo>
                  <a:pt x="173984" y="565239"/>
                </a:lnTo>
                <a:lnTo>
                  <a:pt x="169492" y="562338"/>
                </a:lnTo>
                <a:lnTo>
                  <a:pt x="330838" y="0"/>
                </a:lnTo>
                <a:close/>
              </a:path>
              <a:path w="536575" h="865504">
                <a:moveTo>
                  <a:pt x="522779" y="725328"/>
                </a:moveTo>
                <a:lnTo>
                  <a:pt x="429253" y="804467"/>
                </a:lnTo>
                <a:lnTo>
                  <a:pt x="471253" y="804467"/>
                </a:lnTo>
                <a:lnTo>
                  <a:pt x="474820" y="801162"/>
                </a:lnTo>
                <a:lnTo>
                  <a:pt x="536140" y="741286"/>
                </a:lnTo>
                <a:lnTo>
                  <a:pt x="522779" y="725328"/>
                </a:lnTo>
                <a:close/>
              </a:path>
              <a:path w="536575" h="865504">
                <a:moveTo>
                  <a:pt x="428479" y="317644"/>
                </a:moveTo>
                <a:lnTo>
                  <a:pt x="385435" y="330954"/>
                </a:lnTo>
                <a:lnTo>
                  <a:pt x="348808" y="353185"/>
                </a:lnTo>
                <a:lnTo>
                  <a:pt x="317007" y="382103"/>
                </a:lnTo>
                <a:lnTo>
                  <a:pt x="288441" y="415474"/>
                </a:lnTo>
                <a:lnTo>
                  <a:pt x="259503" y="452663"/>
                </a:lnTo>
                <a:lnTo>
                  <a:pt x="173984" y="565239"/>
                </a:lnTo>
                <a:lnTo>
                  <a:pt x="211172" y="565239"/>
                </a:lnTo>
                <a:lnTo>
                  <a:pt x="228651" y="538930"/>
                </a:lnTo>
                <a:lnTo>
                  <a:pt x="257887" y="496770"/>
                </a:lnTo>
                <a:lnTo>
                  <a:pt x="302455" y="445735"/>
                </a:lnTo>
                <a:lnTo>
                  <a:pt x="353957" y="400668"/>
                </a:lnTo>
                <a:lnTo>
                  <a:pt x="395170" y="390791"/>
                </a:lnTo>
                <a:lnTo>
                  <a:pt x="518277" y="390791"/>
                </a:lnTo>
                <a:lnTo>
                  <a:pt x="518788" y="369001"/>
                </a:lnTo>
                <a:lnTo>
                  <a:pt x="501374" y="337727"/>
                </a:lnTo>
                <a:lnTo>
                  <a:pt x="469852" y="319388"/>
                </a:lnTo>
                <a:lnTo>
                  <a:pt x="428479" y="3176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43600" y="3597963"/>
            <a:ext cx="649605" cy="868044"/>
          </a:xfrm>
          <a:custGeom>
            <a:avLst/>
            <a:gdLst/>
            <a:ahLst/>
            <a:cxnLst/>
            <a:rect l="l" t="t" r="r" b="b"/>
            <a:pathLst>
              <a:path w="649605" h="868045">
                <a:moveTo>
                  <a:pt x="440304" y="439337"/>
                </a:moveTo>
                <a:lnTo>
                  <a:pt x="394930" y="439337"/>
                </a:lnTo>
                <a:lnTo>
                  <a:pt x="397242" y="490004"/>
                </a:lnTo>
                <a:lnTo>
                  <a:pt x="401590" y="587369"/>
                </a:lnTo>
                <a:lnTo>
                  <a:pt x="403727" y="634529"/>
                </a:lnTo>
                <a:lnTo>
                  <a:pt x="406225" y="687436"/>
                </a:lnTo>
                <a:lnTo>
                  <a:pt x="408184" y="727071"/>
                </a:lnTo>
                <a:lnTo>
                  <a:pt x="410594" y="772698"/>
                </a:lnTo>
                <a:lnTo>
                  <a:pt x="419914" y="814919"/>
                </a:lnTo>
                <a:lnTo>
                  <a:pt x="470926" y="864127"/>
                </a:lnTo>
                <a:lnTo>
                  <a:pt x="507279" y="867547"/>
                </a:lnTo>
                <a:lnTo>
                  <a:pt x="547302" y="854466"/>
                </a:lnTo>
                <a:lnTo>
                  <a:pt x="589781" y="822720"/>
                </a:lnTo>
                <a:lnTo>
                  <a:pt x="619060" y="782503"/>
                </a:lnTo>
                <a:lnTo>
                  <a:pt x="621028" y="777678"/>
                </a:lnTo>
                <a:lnTo>
                  <a:pt x="523489" y="777678"/>
                </a:lnTo>
                <a:lnTo>
                  <a:pt x="485336" y="766102"/>
                </a:lnTo>
                <a:lnTo>
                  <a:pt x="450411" y="720902"/>
                </a:lnTo>
                <a:lnTo>
                  <a:pt x="445368" y="664628"/>
                </a:lnTo>
                <a:lnTo>
                  <a:pt x="443919" y="611854"/>
                </a:lnTo>
                <a:lnTo>
                  <a:pt x="442722" y="561750"/>
                </a:lnTo>
                <a:lnTo>
                  <a:pt x="441637" y="510304"/>
                </a:lnTo>
                <a:lnTo>
                  <a:pt x="440653" y="458854"/>
                </a:lnTo>
                <a:lnTo>
                  <a:pt x="440304" y="439337"/>
                </a:lnTo>
                <a:close/>
              </a:path>
              <a:path w="649605" h="868045">
                <a:moveTo>
                  <a:pt x="425419" y="92073"/>
                </a:moveTo>
                <a:lnTo>
                  <a:pt x="329915" y="92073"/>
                </a:lnTo>
                <a:lnTo>
                  <a:pt x="365517" y="113179"/>
                </a:lnTo>
                <a:lnTo>
                  <a:pt x="383574" y="152428"/>
                </a:lnTo>
                <a:lnTo>
                  <a:pt x="393109" y="210216"/>
                </a:lnTo>
                <a:lnTo>
                  <a:pt x="392500" y="268722"/>
                </a:lnTo>
                <a:lnTo>
                  <a:pt x="380124" y="310126"/>
                </a:lnTo>
                <a:lnTo>
                  <a:pt x="114879" y="687436"/>
                </a:lnTo>
                <a:lnTo>
                  <a:pt x="87193" y="727071"/>
                </a:lnTo>
                <a:lnTo>
                  <a:pt x="0" y="852968"/>
                </a:lnTo>
                <a:lnTo>
                  <a:pt x="21301" y="853347"/>
                </a:lnTo>
                <a:lnTo>
                  <a:pt x="39583" y="853912"/>
                </a:lnTo>
                <a:lnTo>
                  <a:pt x="84594" y="849198"/>
                </a:lnTo>
                <a:lnTo>
                  <a:pt x="121064" y="830697"/>
                </a:lnTo>
                <a:lnTo>
                  <a:pt x="153267" y="786895"/>
                </a:lnTo>
                <a:lnTo>
                  <a:pt x="184495" y="742356"/>
                </a:lnTo>
                <a:lnTo>
                  <a:pt x="222222" y="687382"/>
                </a:lnTo>
                <a:lnTo>
                  <a:pt x="246128" y="652650"/>
                </a:lnTo>
                <a:lnTo>
                  <a:pt x="394930" y="439337"/>
                </a:lnTo>
                <a:lnTo>
                  <a:pt x="440304" y="439337"/>
                </a:lnTo>
                <a:lnTo>
                  <a:pt x="437871" y="304496"/>
                </a:lnTo>
                <a:lnTo>
                  <a:pt x="436856" y="253044"/>
                </a:lnTo>
                <a:lnTo>
                  <a:pt x="435724" y="201595"/>
                </a:lnTo>
                <a:lnTo>
                  <a:pt x="433023" y="148439"/>
                </a:lnTo>
                <a:lnTo>
                  <a:pt x="426552" y="95682"/>
                </a:lnTo>
                <a:lnTo>
                  <a:pt x="425419" y="92073"/>
                </a:lnTo>
                <a:close/>
              </a:path>
              <a:path w="649605" h="868045">
                <a:moveTo>
                  <a:pt x="638744" y="678900"/>
                </a:moveTo>
                <a:lnTo>
                  <a:pt x="633389" y="687436"/>
                </a:lnTo>
                <a:lnTo>
                  <a:pt x="627961" y="695939"/>
                </a:lnTo>
                <a:lnTo>
                  <a:pt x="622746" y="704548"/>
                </a:lnTo>
                <a:lnTo>
                  <a:pt x="618033" y="713402"/>
                </a:lnTo>
                <a:lnTo>
                  <a:pt x="592543" y="750052"/>
                </a:lnTo>
                <a:lnTo>
                  <a:pt x="560126" y="771903"/>
                </a:lnTo>
                <a:lnTo>
                  <a:pt x="523489" y="777678"/>
                </a:lnTo>
                <a:lnTo>
                  <a:pt x="621028" y="777678"/>
                </a:lnTo>
                <a:lnTo>
                  <a:pt x="638022" y="736010"/>
                </a:lnTo>
                <a:lnTo>
                  <a:pt x="649550" y="685434"/>
                </a:lnTo>
                <a:lnTo>
                  <a:pt x="638744" y="678900"/>
                </a:lnTo>
                <a:close/>
              </a:path>
              <a:path w="649605" h="868045">
                <a:moveTo>
                  <a:pt x="335790" y="0"/>
                </a:moveTo>
                <a:lnTo>
                  <a:pt x="294497" y="12552"/>
                </a:lnTo>
                <a:lnTo>
                  <a:pt x="256891" y="39493"/>
                </a:lnTo>
                <a:lnTo>
                  <a:pt x="225019" y="76627"/>
                </a:lnTo>
                <a:lnTo>
                  <a:pt x="200926" y="119754"/>
                </a:lnTo>
                <a:lnTo>
                  <a:pt x="186660" y="164677"/>
                </a:lnTo>
                <a:lnTo>
                  <a:pt x="184266" y="207197"/>
                </a:lnTo>
                <a:lnTo>
                  <a:pt x="201501" y="177116"/>
                </a:lnTo>
                <a:lnTo>
                  <a:pt x="208203" y="165328"/>
                </a:lnTo>
                <a:lnTo>
                  <a:pt x="214213" y="154393"/>
                </a:lnTo>
                <a:lnTo>
                  <a:pt x="246758" y="114745"/>
                </a:lnTo>
                <a:lnTo>
                  <a:pt x="287827" y="93283"/>
                </a:lnTo>
                <a:lnTo>
                  <a:pt x="329915" y="92073"/>
                </a:lnTo>
                <a:lnTo>
                  <a:pt x="425419" y="92073"/>
                </a:lnTo>
                <a:lnTo>
                  <a:pt x="413958" y="55563"/>
                </a:lnTo>
                <a:lnTo>
                  <a:pt x="392755" y="24521"/>
                </a:lnTo>
                <a:lnTo>
                  <a:pt x="365760" y="5139"/>
                </a:lnTo>
                <a:lnTo>
                  <a:pt x="3357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87464" y="4873864"/>
            <a:ext cx="524510" cy="558165"/>
          </a:xfrm>
          <a:custGeom>
            <a:avLst/>
            <a:gdLst/>
            <a:ahLst/>
            <a:cxnLst/>
            <a:rect l="l" t="t" r="r" b="b"/>
            <a:pathLst>
              <a:path w="524510" h="558164">
                <a:moveTo>
                  <a:pt x="198799" y="52883"/>
                </a:moveTo>
                <a:lnTo>
                  <a:pt x="37744" y="52883"/>
                </a:lnTo>
                <a:lnTo>
                  <a:pt x="63440" y="54466"/>
                </a:lnTo>
                <a:lnTo>
                  <a:pt x="85543" y="64355"/>
                </a:lnTo>
                <a:lnTo>
                  <a:pt x="107727" y="105577"/>
                </a:lnTo>
                <a:lnTo>
                  <a:pt x="122352" y="157696"/>
                </a:lnTo>
                <a:lnTo>
                  <a:pt x="128154" y="206378"/>
                </a:lnTo>
                <a:lnTo>
                  <a:pt x="133820" y="255204"/>
                </a:lnTo>
                <a:lnTo>
                  <a:pt x="139433" y="304663"/>
                </a:lnTo>
                <a:lnTo>
                  <a:pt x="144917" y="353778"/>
                </a:lnTo>
                <a:lnTo>
                  <a:pt x="150437" y="403772"/>
                </a:lnTo>
                <a:lnTo>
                  <a:pt x="161643" y="505785"/>
                </a:lnTo>
                <a:lnTo>
                  <a:pt x="167418" y="558051"/>
                </a:lnTo>
                <a:lnTo>
                  <a:pt x="178724" y="551119"/>
                </a:lnTo>
                <a:lnTo>
                  <a:pt x="190373" y="544236"/>
                </a:lnTo>
                <a:lnTo>
                  <a:pt x="201642" y="536781"/>
                </a:lnTo>
                <a:lnTo>
                  <a:pt x="236495" y="502867"/>
                </a:lnTo>
                <a:lnTo>
                  <a:pt x="284514" y="450999"/>
                </a:lnTo>
                <a:lnTo>
                  <a:pt x="290854" y="443688"/>
                </a:lnTo>
                <a:lnTo>
                  <a:pt x="260567" y="443688"/>
                </a:lnTo>
                <a:lnTo>
                  <a:pt x="248955" y="438379"/>
                </a:lnTo>
                <a:lnTo>
                  <a:pt x="246146" y="411278"/>
                </a:lnTo>
                <a:lnTo>
                  <a:pt x="244706" y="397730"/>
                </a:lnTo>
                <a:lnTo>
                  <a:pt x="237709" y="336323"/>
                </a:lnTo>
                <a:lnTo>
                  <a:pt x="232503" y="288411"/>
                </a:lnTo>
                <a:lnTo>
                  <a:pt x="227235" y="240511"/>
                </a:lnTo>
                <a:lnTo>
                  <a:pt x="221590" y="192673"/>
                </a:lnTo>
                <a:lnTo>
                  <a:pt x="215256" y="144950"/>
                </a:lnTo>
                <a:lnTo>
                  <a:pt x="207920" y="97394"/>
                </a:lnTo>
                <a:lnTo>
                  <a:pt x="198799" y="52883"/>
                </a:lnTo>
                <a:close/>
              </a:path>
              <a:path w="524510" h="558164">
                <a:moveTo>
                  <a:pt x="466483" y="0"/>
                </a:moveTo>
                <a:lnTo>
                  <a:pt x="443501" y="1648"/>
                </a:lnTo>
                <a:lnTo>
                  <a:pt x="424259" y="12769"/>
                </a:lnTo>
                <a:lnTo>
                  <a:pt x="411285" y="31585"/>
                </a:lnTo>
                <a:lnTo>
                  <a:pt x="408206" y="50497"/>
                </a:lnTo>
                <a:lnTo>
                  <a:pt x="414242" y="68091"/>
                </a:lnTo>
                <a:lnTo>
                  <a:pt x="428615" y="82955"/>
                </a:lnTo>
                <a:lnTo>
                  <a:pt x="453476" y="107581"/>
                </a:lnTo>
                <a:lnTo>
                  <a:pt x="462457" y="133406"/>
                </a:lnTo>
                <a:lnTo>
                  <a:pt x="442960" y="188146"/>
                </a:lnTo>
                <a:lnTo>
                  <a:pt x="412916" y="230981"/>
                </a:lnTo>
                <a:lnTo>
                  <a:pt x="382633" y="273650"/>
                </a:lnTo>
                <a:lnTo>
                  <a:pt x="260567" y="443688"/>
                </a:lnTo>
                <a:lnTo>
                  <a:pt x="290854" y="443688"/>
                </a:lnTo>
                <a:lnTo>
                  <a:pt x="341134" y="384826"/>
                </a:lnTo>
                <a:lnTo>
                  <a:pt x="374261" y="345092"/>
                </a:lnTo>
                <a:lnTo>
                  <a:pt x="406396" y="304663"/>
                </a:lnTo>
                <a:lnTo>
                  <a:pt x="436901" y="263092"/>
                </a:lnTo>
                <a:lnTo>
                  <a:pt x="465133" y="219930"/>
                </a:lnTo>
                <a:lnTo>
                  <a:pt x="490455" y="174728"/>
                </a:lnTo>
                <a:lnTo>
                  <a:pt x="512225" y="127038"/>
                </a:lnTo>
                <a:lnTo>
                  <a:pt x="524111" y="73578"/>
                </a:lnTo>
                <a:lnTo>
                  <a:pt x="519880" y="47972"/>
                </a:lnTo>
                <a:lnTo>
                  <a:pt x="506771" y="22772"/>
                </a:lnTo>
                <a:lnTo>
                  <a:pt x="488986" y="7241"/>
                </a:lnTo>
                <a:lnTo>
                  <a:pt x="466483" y="0"/>
                </a:lnTo>
                <a:close/>
              </a:path>
              <a:path w="524510" h="558164">
                <a:moveTo>
                  <a:pt x="147108" y="9406"/>
                </a:moveTo>
                <a:lnTo>
                  <a:pt x="73385" y="22789"/>
                </a:lnTo>
                <a:lnTo>
                  <a:pt x="42054" y="27577"/>
                </a:lnTo>
                <a:lnTo>
                  <a:pt x="26386" y="30266"/>
                </a:lnTo>
                <a:lnTo>
                  <a:pt x="19700" y="31919"/>
                </a:lnTo>
                <a:lnTo>
                  <a:pt x="13110" y="34089"/>
                </a:lnTo>
                <a:lnTo>
                  <a:pt x="6562" y="36481"/>
                </a:lnTo>
                <a:lnTo>
                  <a:pt x="0" y="38799"/>
                </a:lnTo>
                <a:lnTo>
                  <a:pt x="11078" y="53647"/>
                </a:lnTo>
                <a:lnTo>
                  <a:pt x="37744" y="52883"/>
                </a:lnTo>
                <a:lnTo>
                  <a:pt x="198799" y="52883"/>
                </a:lnTo>
                <a:lnTo>
                  <a:pt x="196300" y="40686"/>
                </a:lnTo>
                <a:lnTo>
                  <a:pt x="179433" y="13847"/>
                </a:lnTo>
                <a:lnTo>
                  <a:pt x="147108" y="94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99392" y="4827030"/>
            <a:ext cx="541020" cy="541655"/>
          </a:xfrm>
          <a:custGeom>
            <a:avLst/>
            <a:gdLst/>
            <a:ahLst/>
            <a:cxnLst/>
            <a:rect l="l" t="t" r="r" b="b"/>
            <a:pathLst>
              <a:path w="541020" h="541654">
                <a:moveTo>
                  <a:pt x="348058" y="308158"/>
                </a:moveTo>
                <a:lnTo>
                  <a:pt x="275625" y="308158"/>
                </a:lnTo>
                <a:lnTo>
                  <a:pt x="500539" y="541397"/>
                </a:lnTo>
                <a:lnTo>
                  <a:pt x="540528" y="493964"/>
                </a:lnTo>
                <a:lnTo>
                  <a:pt x="348058" y="308158"/>
                </a:lnTo>
                <a:close/>
              </a:path>
              <a:path w="541020" h="541654">
                <a:moveTo>
                  <a:pt x="52825" y="12648"/>
                </a:moveTo>
                <a:lnTo>
                  <a:pt x="0" y="55244"/>
                </a:lnTo>
                <a:lnTo>
                  <a:pt x="241134" y="283258"/>
                </a:lnTo>
                <a:lnTo>
                  <a:pt x="10093" y="498298"/>
                </a:lnTo>
                <a:lnTo>
                  <a:pt x="49317" y="540234"/>
                </a:lnTo>
                <a:lnTo>
                  <a:pt x="275625" y="308158"/>
                </a:lnTo>
                <a:lnTo>
                  <a:pt x="348058" y="308158"/>
                </a:lnTo>
                <a:lnTo>
                  <a:pt x="310063" y="271478"/>
                </a:lnTo>
                <a:lnTo>
                  <a:pt x="342817" y="240191"/>
                </a:lnTo>
                <a:lnTo>
                  <a:pt x="271080" y="240191"/>
                </a:lnTo>
                <a:lnTo>
                  <a:pt x="52825" y="12648"/>
                </a:lnTo>
                <a:close/>
              </a:path>
              <a:path w="541020" h="541654">
                <a:moveTo>
                  <a:pt x="492026" y="0"/>
                </a:moveTo>
                <a:lnTo>
                  <a:pt x="271080" y="240191"/>
                </a:lnTo>
                <a:lnTo>
                  <a:pt x="342817" y="240191"/>
                </a:lnTo>
                <a:lnTo>
                  <a:pt x="538350" y="53411"/>
                </a:lnTo>
                <a:lnTo>
                  <a:pt x="4920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75315" y="4022170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>
                <a:moveTo>
                  <a:pt x="0" y="0"/>
                </a:moveTo>
                <a:lnTo>
                  <a:pt x="630839" y="0"/>
                </a:lnTo>
              </a:path>
            </a:pathLst>
          </a:custGeom>
          <a:ln w="542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74938" y="4247860"/>
            <a:ext cx="630555" cy="0"/>
          </a:xfrm>
          <a:custGeom>
            <a:avLst/>
            <a:gdLst/>
            <a:ahLst/>
            <a:cxnLst/>
            <a:rect l="l" t="t" r="r" b="b"/>
            <a:pathLst>
              <a:path w="630554">
                <a:moveTo>
                  <a:pt x="0" y="0"/>
                </a:moveTo>
                <a:lnTo>
                  <a:pt x="630054" y="0"/>
                </a:lnTo>
              </a:path>
            </a:pathLst>
          </a:custGeom>
          <a:ln w="544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1973C4DC-1B8F-1901-66D1-B5D68A70FF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772"/>
            <a:ext cx="20104099" cy="1128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BB7DEC23-DF23-50A9-14F9-3EB9E63B50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869F84-3E2C-05FC-131E-CB7B8CD8A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de-Broglie wavelength of a particle with mass 1 gm and velocity 100m/sec 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6.63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-33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		2. 6.63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-34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6.63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-35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		4. 6.65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-35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321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5970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approximate wavelength associated with a golf ball weighing 200 g and moving at a speed of 5 m/h is of the order of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    2.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-20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   3.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-30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     4.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-40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4080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0756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1641314" y="2301875"/>
            <a:ext cx="168402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electron, a proton and an alpha particle have kinetic energies of 16E, 4E and E respectively. What is the qualitative order of their de-Broglie wavelengths?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1C59FF-35B3-296F-F5E6-DDBEEA645E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  <a:alphaModFix/>
          </a:blip>
          <a:srcRect l="2567" r="54810"/>
          <a:stretch/>
        </p:blipFill>
        <p:spPr>
          <a:xfrm>
            <a:off x="3160315" y="3801039"/>
            <a:ext cx="12649200" cy="203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9134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6504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9549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2007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9140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C2E46B-4FFF-5BB8-D0E7-A64CD1B0A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75810" y="1322871"/>
            <a:ext cx="11905239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-3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Heisenberg’s </a:t>
            </a:r>
            <a:r>
              <a:rPr sz="5200" b="1" spc="-2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Uncertainty</a:t>
            </a:r>
            <a:r>
              <a:rPr sz="5200" b="1" spc="-1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5200" b="1" spc="-2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</a:t>
            </a:r>
            <a:endParaRPr sz="5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3112" y="2507255"/>
            <a:ext cx="16760825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possible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determine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simultaneousl,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exact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position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&amp;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exact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momentum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50" b="1" spc="-15" baseline="32163" dirty="0">
                <a:solidFill>
                  <a:srgbClr val="FFFFFF"/>
                </a:solidFill>
                <a:latin typeface="Helvetica"/>
                <a:cs typeface="Helvetica"/>
              </a:rPr>
              <a:t>-</a:t>
            </a:r>
            <a:r>
              <a:rPr sz="2850" b="1" spc="450" baseline="32163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”.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6933" y="3530395"/>
            <a:ext cx="4334019" cy="18442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9295406B-506F-1A2C-20A6-0DADF000C7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886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B5A27C-3E0A-0B8A-87BB-E21D8D448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473187" y="1381635"/>
            <a:ext cx="17284065" cy="4321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1460" indent="-188595">
              <a:lnSpc>
                <a:spcPct val="100000"/>
              </a:lnSpc>
              <a:spcBef>
                <a:spcPts val="95"/>
              </a:spcBef>
              <a:buChar char="•"/>
              <a:tabLst>
                <a:tab pos="252095" algn="l"/>
              </a:tabLst>
            </a:pPr>
            <a:r>
              <a:rPr sz="40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rules</a:t>
            </a:r>
            <a:r>
              <a:rPr sz="40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out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existence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40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definite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paths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trajectories</a:t>
            </a:r>
            <a:r>
              <a:rPr sz="40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3600" b="1" spc="37" baseline="32163" dirty="0">
                <a:solidFill>
                  <a:srgbClr val="FFFFFF"/>
                </a:solidFill>
                <a:latin typeface="Helvetica"/>
                <a:cs typeface="Helvetica"/>
              </a:rPr>
              <a:t>-</a:t>
            </a:r>
            <a:r>
              <a:rPr sz="3600" b="1" spc="442" baseline="32163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40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other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similar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particles.</a:t>
            </a:r>
            <a:endParaRPr sz="40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"/>
              <a:buChar char="•"/>
            </a:pPr>
            <a:endParaRPr sz="40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51460" marR="30480" indent="-188595">
              <a:lnSpc>
                <a:spcPct val="100000"/>
              </a:lnSpc>
              <a:buChar char="•"/>
              <a:tabLst>
                <a:tab pos="252095" algn="l"/>
              </a:tabLst>
            </a:pPr>
            <a:r>
              <a:rPr sz="40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effect</a:t>
            </a:r>
            <a:r>
              <a:rPr sz="40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Uncertainty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</a:t>
            </a:r>
            <a:r>
              <a:rPr sz="40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40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significant</a:t>
            </a:r>
            <a:r>
              <a:rPr sz="40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40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motion</a:t>
            </a:r>
            <a:r>
              <a:rPr sz="40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microscopic</a:t>
            </a:r>
            <a:r>
              <a:rPr sz="40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particles  </a:t>
            </a:r>
            <a:r>
              <a:rPr sz="40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40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40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negligible </a:t>
            </a:r>
            <a:r>
              <a:rPr sz="40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sz="40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macroscopic</a:t>
            </a:r>
            <a:r>
              <a:rPr sz="4000" spc="-6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particles.</a:t>
            </a:r>
            <a:endParaRPr sz="40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63500">
              <a:lnSpc>
                <a:spcPct val="100000"/>
              </a:lnSpc>
            </a:pPr>
            <a:r>
              <a:rPr sz="4000" b="1" spc="-225" dirty="0">
                <a:solidFill>
                  <a:srgbClr val="FFFFFF"/>
                </a:solidFill>
                <a:latin typeface="Helvetica"/>
                <a:cs typeface="Helvetica"/>
              </a:rPr>
              <a:t>Q: </a:t>
            </a:r>
            <a:r>
              <a:rPr sz="4000" b="1" spc="-155" dirty="0">
                <a:solidFill>
                  <a:srgbClr val="FFFFFF"/>
                </a:solidFill>
                <a:latin typeface="Helvetica"/>
                <a:cs typeface="Helvetica"/>
              </a:rPr>
              <a:t>why </a:t>
            </a:r>
            <a:r>
              <a:rPr sz="4000" b="1" spc="30" dirty="0">
                <a:solidFill>
                  <a:srgbClr val="FFFFFF"/>
                </a:solidFill>
                <a:latin typeface="Helvetica"/>
                <a:cs typeface="Helvetica"/>
              </a:rPr>
              <a:t>e</a:t>
            </a:r>
            <a:r>
              <a:rPr sz="3600" b="1" spc="44" baseline="32163" dirty="0">
                <a:solidFill>
                  <a:srgbClr val="FFFFFF"/>
                </a:solidFill>
                <a:latin typeface="Helvetica"/>
                <a:cs typeface="Helvetica"/>
              </a:rPr>
              <a:t>- </a:t>
            </a:r>
            <a:r>
              <a:rPr sz="4000" b="1" spc="-140" dirty="0">
                <a:solidFill>
                  <a:srgbClr val="FFFFFF"/>
                </a:solidFill>
                <a:latin typeface="Helvetica"/>
                <a:cs typeface="Helvetica"/>
              </a:rPr>
              <a:t>doesn't </a:t>
            </a:r>
            <a:r>
              <a:rPr sz="4000" b="1" spc="-70" dirty="0">
                <a:solidFill>
                  <a:srgbClr val="FFFFFF"/>
                </a:solidFill>
                <a:latin typeface="Helvetica"/>
                <a:cs typeface="Helvetica"/>
              </a:rPr>
              <a:t>exist </a:t>
            </a:r>
            <a:r>
              <a:rPr sz="4000" b="1" spc="-100" dirty="0">
                <a:solidFill>
                  <a:srgbClr val="FFFFFF"/>
                </a:solidFill>
                <a:latin typeface="Helvetica"/>
                <a:cs typeface="Helvetica"/>
              </a:rPr>
              <a:t>in </a:t>
            </a:r>
            <a:r>
              <a:rPr sz="4000" b="1" spc="-120" dirty="0">
                <a:solidFill>
                  <a:srgbClr val="FFFFFF"/>
                </a:solidFill>
                <a:latin typeface="Helvetica"/>
                <a:cs typeface="Helvetica"/>
              </a:rPr>
              <a:t>nucleus</a:t>
            </a:r>
            <a:r>
              <a:rPr sz="4000" b="1" spc="-215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sz="4000" spc="-2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?</a:t>
            </a:r>
            <a:endParaRPr sz="40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DC4BAE11-2ACC-76B9-CB94-019E1A5C9A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A33821-0A4A-9C25-65D5-1BA400E3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4312" y="1381635"/>
            <a:ext cx="662559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spc="-225" dirty="0">
                <a:latin typeface="Helvetica"/>
                <a:cs typeface="Helvetica"/>
              </a:rPr>
              <a:t>Q: </a:t>
            </a:r>
            <a:r>
              <a:rPr sz="3300" spc="-185" dirty="0">
                <a:latin typeface="Helvetica"/>
                <a:cs typeface="Helvetica"/>
              </a:rPr>
              <a:t>Why </a:t>
            </a:r>
            <a:r>
              <a:rPr sz="3300" spc="25" dirty="0">
                <a:latin typeface="Helvetica"/>
                <a:cs typeface="Helvetica"/>
              </a:rPr>
              <a:t>e</a:t>
            </a:r>
            <a:r>
              <a:rPr sz="2850" spc="37" baseline="32163" dirty="0">
                <a:latin typeface="Helvetica"/>
                <a:cs typeface="Helvetica"/>
              </a:rPr>
              <a:t>- </a:t>
            </a:r>
            <a:r>
              <a:rPr sz="3300" spc="-140" dirty="0">
                <a:latin typeface="Helvetica"/>
                <a:cs typeface="Helvetica"/>
              </a:rPr>
              <a:t>doesn't </a:t>
            </a:r>
            <a:r>
              <a:rPr sz="3300" spc="-70" dirty="0">
                <a:latin typeface="Helvetica"/>
                <a:cs typeface="Helvetica"/>
              </a:rPr>
              <a:t>exist </a:t>
            </a:r>
            <a:r>
              <a:rPr sz="3300" spc="-100" dirty="0">
                <a:latin typeface="Helvetica"/>
                <a:cs typeface="Helvetica"/>
              </a:rPr>
              <a:t>in </a:t>
            </a:r>
            <a:r>
              <a:rPr sz="3300" spc="-120" dirty="0">
                <a:latin typeface="Helvetica"/>
                <a:cs typeface="Helvetica"/>
              </a:rPr>
              <a:t>nucleus</a:t>
            </a:r>
            <a:r>
              <a:rPr sz="3300" spc="-165" dirty="0">
                <a:latin typeface="Helvetica"/>
                <a:cs typeface="Helvetica"/>
              </a:rPr>
              <a:t> </a:t>
            </a:r>
            <a:r>
              <a:rPr sz="3300" spc="-345" dirty="0">
                <a:latin typeface="Helvetica"/>
                <a:cs typeface="Helvetica"/>
              </a:rPr>
              <a:t>?</a:t>
            </a:r>
            <a:endParaRPr sz="3300">
              <a:latin typeface="Helvetica"/>
              <a:cs typeface="Helvetic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92799" y="2357771"/>
            <a:ext cx="12211471" cy="4750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4842C104-AA80-6B56-EDD2-644B9D5C51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809E6CF8-4ABD-DB70-7112-508630E50A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123E55-02CE-69AE-2601-436EE7E2B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1822450" y="2759075"/>
            <a:ext cx="17564100" cy="419100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D53B4E-F4DF-BF12-94B1-7100EAE823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2841" r="11943"/>
          <a:stretch/>
        </p:blipFill>
        <p:spPr>
          <a:xfrm>
            <a:off x="1631950" y="3360576"/>
            <a:ext cx="17754600" cy="170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6376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243149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uncertainty in the momentum of an electron is 1.0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kg ms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The uncertainty in its position will be : (h=6.626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-34 </a:t>
            </a:r>
            <a:r>
              <a:rPr lang="en-IN" sz="3600" kern="1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1.05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-28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	2. 1.05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-26 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5.27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-30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	4. 5.25 x 10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-28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61092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C1130A80-793A-B2C1-E613-0BB0F6B35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3DB34-30C7-31B3-C353-5A7E20E9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104100" cy="114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7197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B02086-1B7D-AC17-E070-BADD83ED0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82" name="Picture 81" descr="A diagram of a atom&#10;&#10;Description automatically generated with medium confidence" hidden="1">
            <a:extLst>
              <a:ext uri="{FF2B5EF4-FFF2-40B4-BE49-F238E27FC236}">
                <a16:creationId xmlns:a16="http://schemas.microsoft.com/office/drawing/2014/main" id="{16AD87B7-8AB9-1343-5326-789A50BED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87DEB8E8-4CEB-E99A-4C02-54EAF52B0E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A3C0A3-3D5D-8FB9-52B6-B629024B9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"/>
            <a:ext cx="9836053" cy="113093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7B9550-0012-4629-297E-A593900AF004}"/>
              </a:ext>
            </a:extLst>
          </p:cNvPr>
          <p:cNvSpPr/>
          <p:nvPr/>
        </p:nvSpPr>
        <p:spPr>
          <a:xfrm>
            <a:off x="9836053" y="3825875"/>
            <a:ext cx="891141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QUANTUM MECHANICAL </a:t>
            </a:r>
          </a:p>
          <a:p>
            <a:pPr algn="ctr"/>
            <a:r>
              <a:rPr lang="en-US" sz="5400" b="1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MODEL OF ATOM</a:t>
            </a:r>
          </a:p>
          <a:p>
            <a:pPr algn="ctr"/>
            <a:endParaRPr lang="en-US" sz="5400" b="1" cap="none" spc="0" dirty="0">
              <a:ln w="6600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1EF62E-B7BB-AB8A-4A08-EBBDE3609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6042" y="1313425"/>
            <a:ext cx="1372380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95" dirty="0"/>
              <a:t>QUANTUM </a:t>
            </a:r>
            <a:r>
              <a:rPr sz="4950" spc="-235" dirty="0"/>
              <a:t>MECHANICAL </a:t>
            </a:r>
            <a:r>
              <a:rPr sz="4950" spc="-280" dirty="0"/>
              <a:t>MODEL </a:t>
            </a:r>
            <a:r>
              <a:rPr sz="4950" spc="-350" dirty="0"/>
              <a:t>OF</a:t>
            </a:r>
            <a:r>
              <a:rPr sz="4950" spc="70" dirty="0"/>
              <a:t> </a:t>
            </a:r>
            <a:r>
              <a:rPr sz="4950" spc="-300" dirty="0"/>
              <a:t>ATOM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586042" y="2388415"/>
            <a:ext cx="17339310" cy="25667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branch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science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takes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into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account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dual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behaviour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matter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quantum 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mechanics.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29845">
              <a:lnSpc>
                <a:spcPct val="100000"/>
              </a:lnSpc>
              <a:tabLst>
                <a:tab pos="5399405" algn="l"/>
                <a:tab pos="7533005" algn="l"/>
                <a:tab pos="13139419" algn="l"/>
                <a:tab pos="15403830" algn="l"/>
              </a:tabLst>
            </a:pP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</a:t>
            </a:r>
            <a:r>
              <a:rPr sz="3300" spc="-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quantu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mechanic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applied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1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mac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oscopi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object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(for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whic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ope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ties 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insignificant)</a:t>
            </a:r>
            <a:r>
              <a:rPr sz="3300" spc="-11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results	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same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those 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from</a:t>
            </a:r>
            <a:r>
              <a:rPr sz="3300" spc="-5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classical	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mechanics.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1C0449E1-936D-1957-A72E-F6542526DD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EB89B5-F723-7DB5-9873-CECDA5BC3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752" y="1313425"/>
            <a:ext cx="608139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10" dirty="0"/>
              <a:t>Schrödinger</a:t>
            </a:r>
            <a:r>
              <a:rPr sz="4950" spc="-204" dirty="0"/>
              <a:t> </a:t>
            </a:r>
            <a:r>
              <a:rPr sz="4950" spc="-210" dirty="0"/>
              <a:t>Equation</a:t>
            </a:r>
            <a:endParaRPr sz="4950"/>
          </a:p>
        </p:txBody>
      </p:sp>
      <p:sp>
        <p:nvSpPr>
          <p:cNvPr id="3" name="object 3"/>
          <p:cNvSpPr/>
          <p:nvPr/>
        </p:nvSpPr>
        <p:spPr>
          <a:xfrm>
            <a:off x="1603814" y="2423779"/>
            <a:ext cx="12777715" cy="72440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88686FDF-10F9-C066-BFA5-026230F133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E400C0-56A7-A8FC-CFC0-41AE53AA4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8643087" y="4080764"/>
            <a:ext cx="2817925" cy="3147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6D20FED7-3820-5317-CC07-C89C5B7305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684DDF-0A4E-A727-0C3C-BF2D2F96C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1232" y="4320989"/>
            <a:ext cx="2581635" cy="2667372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87E7D5-AA94-E5B0-F331-DCBD579FD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75812" y="1377892"/>
            <a:ext cx="17188815" cy="562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660" marR="5080" indent="-188595">
              <a:lnSpc>
                <a:spcPct val="100000"/>
              </a:lnSpc>
              <a:spcBef>
                <a:spcPts val="95"/>
              </a:spcBef>
              <a:buChar char="•"/>
              <a:tabLst>
                <a:tab pos="201295" algn="l"/>
                <a:tab pos="14265275" algn="l"/>
              </a:tabLst>
            </a:pP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Schrödinger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equation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solved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hydrogen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atom,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solution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gives	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possible 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levels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occu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corresponding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associated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each 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level.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marR="669925" indent="-188595">
              <a:lnSpc>
                <a:spcPct val="100000"/>
              </a:lnSpc>
              <a:buChar char="•"/>
              <a:tabLst>
                <a:tab pos="201295" algn="l"/>
                <a:tab pos="1321435" algn="l"/>
                <a:tab pos="2136775" algn="l"/>
                <a:tab pos="3275329" algn="l"/>
                <a:tab pos="4140200" algn="l"/>
                <a:tab pos="10096500" algn="l"/>
                <a:tab pos="10687685" algn="l"/>
                <a:tab pos="11308715" algn="l"/>
                <a:tab pos="11485880" algn="l"/>
                <a:tab pos="13200380" algn="l"/>
                <a:tab pos="13741400" algn="l"/>
                <a:tab pos="14643735" algn="l"/>
                <a:tab pos="15815310" algn="l"/>
              </a:tabLst>
            </a:pP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state,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function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corresponding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 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state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contains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about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electron.</a:t>
            </a:r>
            <a:r>
              <a:rPr sz="3300" spc="-1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	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function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mathematical 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functio</a:t>
            </a:r>
            <a:r>
              <a:rPr sz="330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whos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alue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depends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upo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coo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dinates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1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300" spc="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does	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	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carry	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any	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physical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meaning.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marR="928369" indent="-188595">
              <a:lnSpc>
                <a:spcPct val="100000"/>
              </a:lnSpc>
              <a:buChar char="•"/>
              <a:tabLst>
                <a:tab pos="201295" algn="l"/>
                <a:tab pos="14454505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Such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functions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hydrogen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hydrogen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like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species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	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sz="3300" spc="-1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called 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atomic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DDEFEBDD-2AE6-2292-991D-51DAE39C1C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377B6D-0E78-810B-1F35-9411F452C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5650" y="1279925"/>
            <a:ext cx="1994000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spc="-229" dirty="0"/>
              <a:t>Important </a:t>
            </a:r>
            <a:r>
              <a:rPr sz="5200" spc="-310" dirty="0"/>
              <a:t>Features </a:t>
            </a:r>
            <a:r>
              <a:rPr sz="5200" spc="-180" dirty="0"/>
              <a:t>of </a:t>
            </a:r>
            <a:r>
              <a:rPr sz="5200" spc="-235" dirty="0"/>
              <a:t>the </a:t>
            </a:r>
            <a:r>
              <a:rPr sz="5200" spc="-340" dirty="0"/>
              <a:t>Quantum </a:t>
            </a:r>
            <a:r>
              <a:rPr sz="5200" spc="-260" dirty="0"/>
              <a:t>Mechanical </a:t>
            </a:r>
            <a:r>
              <a:rPr sz="5200" spc="-245" dirty="0"/>
              <a:t>Model </a:t>
            </a:r>
            <a:r>
              <a:rPr sz="5200" spc="-180" dirty="0"/>
              <a:t>of</a:t>
            </a:r>
            <a:r>
              <a:rPr sz="5200" spc="145" dirty="0"/>
              <a:t> </a:t>
            </a:r>
            <a:r>
              <a:rPr sz="5200" spc="-355" dirty="0"/>
              <a:t>Atom</a:t>
            </a:r>
            <a:endParaRPr sz="5200" dirty="0"/>
          </a:p>
        </p:txBody>
      </p:sp>
      <p:sp>
        <p:nvSpPr>
          <p:cNvPr id="4" name="object 4"/>
          <p:cNvSpPr txBox="1"/>
          <p:nvPr/>
        </p:nvSpPr>
        <p:spPr>
          <a:xfrm>
            <a:off x="1573463" y="2286303"/>
            <a:ext cx="17282795" cy="66565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660" marR="527050" indent="-188595">
              <a:lnSpc>
                <a:spcPct val="100000"/>
              </a:lnSpc>
              <a:spcBef>
                <a:spcPts val="95"/>
              </a:spcBef>
              <a:buChar char="•"/>
              <a:tabLst>
                <a:tab pos="201295" algn="l"/>
                <a:tab pos="10681335" algn="l"/>
                <a:tab pos="13756005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quantized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(i.e.,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only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certain	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specific</a:t>
            </a:r>
            <a:r>
              <a:rPr sz="3300" spc="-1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values),  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example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bound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	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"/>
              <a:buChar char="•"/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marR="45085" indent="-188595">
              <a:lnSpc>
                <a:spcPct val="100000"/>
              </a:lnSpc>
              <a:buChar char="•"/>
              <a:tabLst>
                <a:tab pos="201295" algn="l"/>
                <a:tab pos="11088370" algn="l"/>
                <a:tab pos="14102715" algn="l"/>
              </a:tabLst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existence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quantized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electronic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levels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direct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result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	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like</a:t>
            </a:r>
            <a:r>
              <a:rPr sz="3300" spc="-2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proper- 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ties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6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allowed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solutions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Schrödinger	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equation.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marR="5080" indent="-188595">
              <a:lnSpc>
                <a:spcPct val="100000"/>
              </a:lnSpc>
              <a:buChar char="•"/>
              <a:tabLst>
                <a:tab pos="201295" algn="l"/>
                <a:tab pos="12524105" algn="l"/>
                <a:tab pos="14810105" algn="l"/>
              </a:tabLst>
            </a:pP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Both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exact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position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exact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velocity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cannot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	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determined 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simultaneously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(Heisenberg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uncertainty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principle).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path</a:t>
            </a:r>
            <a:r>
              <a:rPr sz="3300" spc="-5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	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</a:t>
            </a:r>
            <a:r>
              <a:rPr sz="3300" spc="-4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there- 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fore,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never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determined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 known</a:t>
            </a:r>
            <a:r>
              <a:rPr sz="3300" spc="-6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accurately.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ts val="3960"/>
              </a:lnSpc>
              <a:buChar char="•"/>
              <a:tabLst>
                <a:tab pos="201295" algn="l"/>
                <a:tab pos="8995410" algn="l"/>
                <a:tab pos="11711305" algn="l"/>
              </a:tabLst>
            </a:pP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atomic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function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ψ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	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	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20345" marR="5652770">
              <a:lnSpc>
                <a:spcPts val="3960"/>
              </a:lnSpc>
              <a:spcBef>
                <a:spcPts val="135"/>
              </a:spcBef>
              <a:tabLst>
                <a:tab pos="1855470" algn="l"/>
              </a:tabLst>
            </a:pPr>
            <a:r>
              <a:rPr sz="3300" spc="-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Whenever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described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wave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function,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say 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	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occupies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3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C59FFE31-F02E-A8E5-C586-8E4A60F413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B83567-FC5B-CF1D-B6B0-F6E76FEFB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34244" y="1364865"/>
            <a:ext cx="17024985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95"/>
              </a:spcBef>
            </a:pPr>
            <a:r>
              <a:rPr sz="3300" b="0" spc="-55" dirty="0"/>
              <a:t>The</a:t>
            </a:r>
            <a:r>
              <a:rPr sz="3300" b="0" spc="-95" dirty="0"/>
              <a:t> </a:t>
            </a:r>
            <a:r>
              <a:rPr sz="3300" b="0" spc="20" dirty="0"/>
              <a:t>probability</a:t>
            </a:r>
            <a:r>
              <a:rPr sz="3300" b="0" spc="-100" dirty="0"/>
              <a:t> </a:t>
            </a:r>
            <a:r>
              <a:rPr sz="3300" b="0" spc="130" dirty="0"/>
              <a:t>of</a:t>
            </a:r>
            <a:r>
              <a:rPr sz="3300" b="0" spc="-100" dirty="0"/>
              <a:t> </a:t>
            </a:r>
            <a:r>
              <a:rPr sz="3300" b="0" spc="45" dirty="0"/>
              <a:t>finding</a:t>
            </a:r>
            <a:r>
              <a:rPr sz="3300" b="0" spc="-100" dirty="0"/>
              <a:t> </a:t>
            </a:r>
            <a:r>
              <a:rPr sz="3300" b="0" spc="-30" dirty="0"/>
              <a:t>an</a:t>
            </a:r>
            <a:r>
              <a:rPr sz="3300" b="0" spc="-95" dirty="0"/>
              <a:t> </a:t>
            </a:r>
            <a:r>
              <a:rPr sz="3300" b="0" spc="15" dirty="0"/>
              <a:t>electron</a:t>
            </a:r>
            <a:r>
              <a:rPr sz="3300" b="0" spc="-100" dirty="0"/>
              <a:t> </a:t>
            </a:r>
            <a:r>
              <a:rPr sz="3300" b="0" spc="55" dirty="0"/>
              <a:t>at</a:t>
            </a:r>
            <a:r>
              <a:rPr sz="3300" b="0" spc="-95" dirty="0"/>
              <a:t> </a:t>
            </a:r>
            <a:r>
              <a:rPr sz="3300" b="0" spc="-45" dirty="0"/>
              <a:t>a</a:t>
            </a:r>
            <a:r>
              <a:rPr sz="3300" b="0" spc="-95" dirty="0"/>
              <a:t> </a:t>
            </a:r>
            <a:r>
              <a:rPr sz="3300" b="0" spc="50" dirty="0"/>
              <a:t>point</a:t>
            </a:r>
            <a:r>
              <a:rPr sz="3300" b="0" spc="-95" dirty="0"/>
              <a:t> </a:t>
            </a:r>
            <a:r>
              <a:rPr sz="3300" b="0" spc="55" dirty="0"/>
              <a:t>within</a:t>
            </a:r>
            <a:r>
              <a:rPr sz="3300" b="0" spc="-100" dirty="0"/>
              <a:t> </a:t>
            </a:r>
            <a:r>
              <a:rPr sz="3300" b="0" spc="-30" dirty="0"/>
              <a:t>an</a:t>
            </a:r>
            <a:r>
              <a:rPr sz="3300" b="0" spc="-95" dirty="0"/>
              <a:t> </a:t>
            </a:r>
            <a:r>
              <a:rPr sz="3300" b="0" spc="60" dirty="0"/>
              <a:t>atom</a:t>
            </a:r>
            <a:r>
              <a:rPr sz="3300" b="0" spc="-100" dirty="0"/>
              <a:t> </a:t>
            </a:r>
            <a:r>
              <a:rPr sz="3300" b="0" spc="55" dirty="0"/>
              <a:t>is</a:t>
            </a:r>
            <a:r>
              <a:rPr sz="3300" b="0" spc="725" dirty="0"/>
              <a:t> </a:t>
            </a:r>
            <a:r>
              <a:rPr sz="3300" b="0" spc="35" dirty="0"/>
              <a:t>proportional</a:t>
            </a:r>
            <a:r>
              <a:rPr sz="3300" b="0" spc="-95" dirty="0"/>
              <a:t> </a:t>
            </a:r>
            <a:r>
              <a:rPr sz="3300" b="0" spc="80" dirty="0"/>
              <a:t>to</a:t>
            </a:r>
            <a:r>
              <a:rPr sz="3300" b="0" spc="-95" dirty="0"/>
              <a:t> </a:t>
            </a:r>
            <a:r>
              <a:rPr sz="3300" b="0" spc="15" dirty="0"/>
              <a:t>the</a:t>
            </a:r>
            <a:r>
              <a:rPr sz="3300" b="0" spc="-95" dirty="0"/>
              <a:t> </a:t>
            </a:r>
            <a:r>
              <a:rPr sz="3300" b="0" spc="-15" dirty="0"/>
              <a:t>square  </a:t>
            </a:r>
            <a:r>
              <a:rPr sz="3300" b="0" spc="130" dirty="0"/>
              <a:t>of </a:t>
            </a:r>
            <a:r>
              <a:rPr sz="3300" b="0" spc="15" dirty="0"/>
              <a:t>the </a:t>
            </a:r>
            <a:r>
              <a:rPr sz="3300" b="0" spc="40" dirty="0"/>
              <a:t>orbital </a:t>
            </a:r>
            <a:r>
              <a:rPr sz="3300" b="0" spc="-40" dirty="0"/>
              <a:t>wave </a:t>
            </a:r>
            <a:r>
              <a:rPr sz="3300" b="0" spc="60" dirty="0"/>
              <a:t>function </a:t>
            </a:r>
            <a:r>
              <a:rPr sz="3300" b="0" spc="-80" dirty="0"/>
              <a:t>i.e., </a:t>
            </a:r>
            <a:r>
              <a:rPr sz="3300" b="0" spc="-25" dirty="0"/>
              <a:t>|ψ|</a:t>
            </a:r>
            <a:r>
              <a:rPr sz="2850" spc="-37" baseline="32163" dirty="0">
                <a:latin typeface="Helvetica"/>
                <a:cs typeface="Helvetica"/>
              </a:rPr>
              <a:t>2 </a:t>
            </a:r>
            <a:r>
              <a:rPr sz="3300" b="0" spc="55" dirty="0"/>
              <a:t>at </a:t>
            </a:r>
            <a:r>
              <a:rPr sz="3300" b="0" spc="65" dirty="0"/>
              <a:t>that </a:t>
            </a:r>
            <a:r>
              <a:rPr sz="3300" b="0" spc="30" dirty="0"/>
              <a:t>point. </a:t>
            </a:r>
            <a:r>
              <a:rPr sz="3300" b="0" spc="-35" dirty="0"/>
              <a:t>|ψ|</a:t>
            </a:r>
            <a:r>
              <a:rPr sz="2850" spc="-52" baseline="32163" dirty="0">
                <a:latin typeface="Helvetica"/>
                <a:cs typeface="Helvetica"/>
              </a:rPr>
              <a:t>2 </a:t>
            </a:r>
            <a:r>
              <a:rPr sz="3300" b="0" spc="55" dirty="0"/>
              <a:t>is </a:t>
            </a:r>
            <a:r>
              <a:rPr sz="3300" b="0" spc="25" dirty="0"/>
              <a:t>known </a:t>
            </a:r>
            <a:r>
              <a:rPr sz="3300" b="0" dirty="0"/>
              <a:t>as </a:t>
            </a:r>
            <a:r>
              <a:rPr sz="3300" b="0" spc="20" dirty="0"/>
              <a:t>probability </a:t>
            </a:r>
            <a:r>
              <a:rPr sz="3300" b="0" spc="15" dirty="0"/>
              <a:t>density </a:t>
            </a:r>
            <a:r>
              <a:rPr sz="3300" b="0" spc="-15" dirty="0"/>
              <a:t>and </a:t>
            </a:r>
            <a:r>
              <a:rPr sz="3300" b="0" spc="55" dirty="0"/>
              <a:t>is  </a:t>
            </a:r>
            <a:r>
              <a:rPr sz="3300" b="0" dirty="0"/>
              <a:t>always</a:t>
            </a:r>
            <a:r>
              <a:rPr sz="3300" b="0" spc="-105" dirty="0"/>
              <a:t> </a:t>
            </a:r>
            <a:r>
              <a:rPr sz="3300" b="0" spc="15" dirty="0"/>
              <a:t>positive.</a:t>
            </a:r>
            <a:endParaRPr sz="3300" dirty="0"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C89E25A1-FD57-7A00-110D-233523554F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C1B80C-6311-7EE0-EDCC-FD42FE024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01722" y="1525466"/>
            <a:ext cx="2268927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350" dirty="0"/>
              <a:t>Or</a:t>
            </a:r>
            <a:r>
              <a:rPr sz="3950" spc="-120" dirty="0"/>
              <a:t>bit</a:t>
            </a:r>
            <a:endParaRPr sz="3950" dirty="0"/>
          </a:p>
        </p:txBody>
      </p:sp>
      <p:sp>
        <p:nvSpPr>
          <p:cNvPr id="3" name="object 3"/>
          <p:cNvSpPr txBox="1"/>
          <p:nvPr/>
        </p:nvSpPr>
        <p:spPr>
          <a:xfrm>
            <a:off x="10364630" y="1525466"/>
            <a:ext cx="2964020" cy="6213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b="1" spc="-3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  <a:r>
              <a:rPr sz="3950" b="1" spc="-1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bitals</a:t>
            </a:r>
            <a:endParaRPr sz="3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9187" y="2414400"/>
            <a:ext cx="6212840" cy="794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0" marR="716915" indent="-280670">
              <a:lnSpc>
                <a:spcPct val="100600"/>
              </a:lnSpc>
              <a:spcBef>
                <a:spcPts val="95"/>
              </a:spcBef>
              <a:buSzPct val="96610"/>
              <a:buAutoNum type="arabicPeriod"/>
              <a:tabLst>
                <a:tab pos="362585" algn="l"/>
              </a:tabLst>
            </a:pPr>
            <a:r>
              <a:rPr sz="295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295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well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defined circular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path  </a:t>
            </a:r>
            <a:r>
              <a:rPr sz="295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followed </a:t>
            </a:r>
            <a:r>
              <a:rPr sz="295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revolving</a:t>
            </a:r>
            <a:r>
              <a:rPr sz="2950" spc="-3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  </a:t>
            </a:r>
            <a:r>
              <a:rPr sz="29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around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2950" spc="-1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73380" marR="845819" indent="-280670">
              <a:lnSpc>
                <a:spcPct val="100600"/>
              </a:lnSpc>
              <a:spcBef>
                <a:spcPts val="1005"/>
              </a:spcBef>
              <a:buSzPct val="96610"/>
              <a:buAutoNum type="arabicPeriod"/>
              <a:tabLst>
                <a:tab pos="405130" algn="l"/>
              </a:tabLst>
            </a:pPr>
            <a:r>
              <a:rPr sz="295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 </a:t>
            </a: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represents planar </a:t>
            </a:r>
            <a:r>
              <a:rPr sz="295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motion</a:t>
            </a:r>
            <a:r>
              <a:rPr sz="2950" spc="-48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 </a:t>
            </a:r>
            <a:r>
              <a:rPr sz="2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30200" marR="30480" indent="-280670" algn="just">
              <a:lnSpc>
                <a:spcPct val="100600"/>
              </a:lnSpc>
              <a:spcBef>
                <a:spcPts val="1835"/>
              </a:spcBef>
              <a:buSzPct val="96610"/>
              <a:buAutoNum type="arabicPeriod"/>
              <a:tabLst>
                <a:tab pos="362585" algn="l"/>
              </a:tabLst>
            </a:pPr>
            <a:r>
              <a:rPr sz="295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295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maximum</a:t>
            </a:r>
            <a:r>
              <a:rPr sz="295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no.</a:t>
            </a:r>
            <a:r>
              <a:rPr sz="295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295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</a:t>
            </a:r>
            <a:r>
              <a:rPr sz="295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295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  </a:t>
            </a:r>
            <a:r>
              <a:rPr sz="295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orbits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2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2n</a:t>
            </a:r>
            <a:r>
              <a:rPr sz="2550" b="1" spc="30" baseline="32679" dirty="0">
                <a:solidFill>
                  <a:srgbClr val="FFFFFF"/>
                </a:solidFill>
                <a:latin typeface="Helvetica"/>
                <a:cs typeface="Helvetica"/>
              </a:rPr>
              <a:t>2 </a:t>
            </a:r>
            <a:r>
              <a:rPr sz="295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where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sz="295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stands </a:t>
            </a:r>
            <a:r>
              <a:rPr sz="295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2950" spc="-43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no. 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295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orbit.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8100" marR="1267460" indent="17780" algn="just">
              <a:lnSpc>
                <a:spcPts val="5990"/>
              </a:lnSpc>
              <a:spcBef>
                <a:spcPts val="140"/>
              </a:spcBef>
              <a:buSzPct val="96610"/>
              <a:buAutoNum type="arabicPeriod"/>
              <a:tabLst>
                <a:tab pos="368300" algn="l"/>
              </a:tabLst>
            </a:pPr>
            <a:r>
              <a:rPr sz="2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Orbits </a:t>
            </a:r>
            <a:r>
              <a:rPr sz="295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circular in</a:t>
            </a:r>
            <a:r>
              <a:rPr sz="2950" spc="-4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shape. 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5.Orbit </a:t>
            </a:r>
            <a:r>
              <a:rPr sz="295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 </a:t>
            </a:r>
            <a:r>
              <a:rPr sz="295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non </a:t>
            </a:r>
            <a:r>
              <a:rPr sz="295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directional</a:t>
            </a:r>
            <a:r>
              <a:rPr sz="2950" spc="-3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18135">
              <a:lnSpc>
                <a:spcPts val="2950"/>
              </a:lnSpc>
            </a:pPr>
            <a:r>
              <a:rPr sz="295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character. </a:t>
            </a:r>
            <a:r>
              <a:rPr sz="295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Hence,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they</a:t>
            </a:r>
            <a:r>
              <a:rPr sz="2950" spc="-20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cannot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18135">
              <a:lnSpc>
                <a:spcPct val="100000"/>
              </a:lnSpc>
              <a:spcBef>
                <a:spcPts val="25"/>
              </a:spcBef>
            </a:pP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explain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shape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2950" spc="-2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molecules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22275" marR="254635" indent="-374015">
              <a:lnSpc>
                <a:spcPct val="100600"/>
              </a:lnSpc>
              <a:spcBef>
                <a:spcPts val="1680"/>
              </a:spcBef>
            </a:pPr>
            <a:r>
              <a:rPr sz="295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Concept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295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well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defined </a:t>
            </a:r>
            <a:r>
              <a:rPr sz="295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against </a:t>
            </a:r>
            <a:r>
              <a:rPr sz="295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Heisenberg's</a:t>
            </a:r>
            <a:r>
              <a:rPr sz="2950" spc="-1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uncentainty  principle.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34319" y="2326285"/>
            <a:ext cx="6209030" cy="8541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1145" marR="103505" indent="-188595">
              <a:lnSpc>
                <a:spcPct val="100600"/>
              </a:lnSpc>
              <a:spcBef>
                <a:spcPts val="95"/>
              </a:spcBef>
              <a:buAutoNum type="arabicPeriod"/>
              <a:tabLst>
                <a:tab pos="460375" algn="l"/>
              </a:tabLst>
            </a:pPr>
            <a:r>
              <a:rPr sz="295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region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2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space </a:t>
            </a:r>
            <a:r>
              <a:rPr sz="29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around 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295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 </a:t>
            </a:r>
            <a:r>
              <a:rPr sz="295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where </a:t>
            </a:r>
            <a:r>
              <a:rPr sz="2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2950" spc="-5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most  </a:t>
            </a: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likely </a:t>
            </a:r>
            <a:r>
              <a:rPr sz="2950" spc="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sz="295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sz="2950" spc="-3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found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71145" marR="461645" indent="-188595">
              <a:lnSpc>
                <a:spcPts val="3460"/>
              </a:lnSpc>
              <a:spcBef>
                <a:spcPts val="850"/>
              </a:spcBef>
              <a:buAutoNum type="arabicPeriod"/>
              <a:tabLst>
                <a:tab pos="460375" algn="l"/>
              </a:tabLst>
            </a:pPr>
            <a:r>
              <a:rPr sz="295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 </a:t>
            </a: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represents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dimensional  </a:t>
            </a:r>
            <a:r>
              <a:rPr sz="295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motion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2950" spc="-5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 </a:t>
            </a:r>
            <a:r>
              <a:rPr sz="2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 </a:t>
            </a:r>
            <a:r>
              <a:rPr sz="29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around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 </a:t>
            </a:r>
            <a:r>
              <a:rPr sz="2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nucleus.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63220" marR="5080" indent="-280670">
              <a:lnSpc>
                <a:spcPct val="100600"/>
              </a:lnSpc>
              <a:spcBef>
                <a:spcPts val="5"/>
              </a:spcBef>
              <a:buAutoNum type="arabicPeriod"/>
              <a:tabLst>
                <a:tab pos="395605" algn="l"/>
              </a:tabLst>
            </a:pPr>
            <a:r>
              <a:rPr sz="2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 can </a:t>
            </a:r>
            <a:r>
              <a:rPr sz="295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sz="295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accomodate</a:t>
            </a:r>
            <a:r>
              <a:rPr sz="2950" spc="-48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more  than 2</a:t>
            </a:r>
            <a:r>
              <a:rPr sz="2950" spc="-2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electrons.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63220" marR="289560" indent="-280670">
              <a:lnSpc>
                <a:spcPct val="100600"/>
              </a:lnSpc>
              <a:spcBef>
                <a:spcPts val="434"/>
              </a:spcBef>
              <a:buAutoNum type="arabicPeriod"/>
              <a:tabLst>
                <a:tab pos="395605" algn="l"/>
              </a:tabLst>
            </a:pPr>
            <a:r>
              <a:rPr sz="2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 </a:t>
            </a:r>
            <a:r>
              <a:rPr sz="295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sz="295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different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shape</a:t>
            </a:r>
            <a:r>
              <a:rPr sz="2950" spc="-3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e.g. 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s-orbital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spherical, </a:t>
            </a:r>
            <a:r>
              <a:rPr sz="2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 </a:t>
            </a:r>
            <a:r>
              <a:rPr sz="295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 </a:t>
            </a: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dumb- </a:t>
            </a:r>
            <a:r>
              <a:rPr sz="295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bell</a:t>
            </a:r>
            <a:r>
              <a:rPr sz="2950" spc="-1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shaped.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63220" marR="283845" indent="-280670">
              <a:lnSpc>
                <a:spcPct val="100600"/>
              </a:lnSpc>
              <a:spcBef>
                <a:spcPts val="555"/>
              </a:spcBef>
              <a:buAutoNum type="arabicPeriod"/>
              <a:tabLst>
                <a:tab pos="395605" algn="l"/>
              </a:tabLst>
            </a:pPr>
            <a:r>
              <a:rPr sz="2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 (except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s-orbital) </a:t>
            </a:r>
            <a:r>
              <a:rPr sz="295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have  </a:t>
            </a:r>
            <a:r>
              <a:rPr sz="295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directional </a:t>
            </a:r>
            <a:r>
              <a:rPr sz="295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character. </a:t>
            </a:r>
            <a:r>
              <a:rPr sz="295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Hence,</a:t>
            </a:r>
            <a:r>
              <a:rPr sz="2950" spc="-3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they  </a:t>
            </a:r>
            <a:r>
              <a:rPr sz="295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sz="295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account </a:t>
            </a:r>
            <a:r>
              <a:rPr sz="295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295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shape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 </a:t>
            </a:r>
            <a:r>
              <a:rPr sz="295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molecules.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25120" marR="807720" indent="-325120">
              <a:lnSpc>
                <a:spcPct val="100600"/>
              </a:lnSpc>
              <a:spcBef>
                <a:spcPts val="675"/>
              </a:spcBef>
              <a:buAutoNum type="arabicPeriod"/>
              <a:tabLst>
                <a:tab pos="325120" algn="l"/>
              </a:tabLst>
            </a:pPr>
            <a:r>
              <a:rPr sz="295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Concept </a:t>
            </a:r>
            <a:r>
              <a:rPr sz="2950" spc="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295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 </a:t>
            </a:r>
            <a:r>
              <a:rPr sz="295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sz="295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 </a:t>
            </a:r>
            <a:r>
              <a:rPr sz="295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accordance </a:t>
            </a:r>
            <a:r>
              <a:rPr sz="295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sz="2950" spc="-1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95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Heisenberg's  </a:t>
            </a:r>
            <a:r>
              <a:rPr sz="295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</a:t>
            </a:r>
            <a:endParaRPr sz="2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7A8FAF47-612D-B836-A6DE-96CBB8BD5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9F4712-F67E-AA39-C073-9A7C738C2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11" name="Picture 10" descr="A blue background with white text&#10;&#10;Description automatically generated" hidden="1">
            <a:extLst>
              <a:ext uri="{FF2B5EF4-FFF2-40B4-BE49-F238E27FC236}">
                <a16:creationId xmlns:a16="http://schemas.microsoft.com/office/drawing/2014/main" id="{BD0C0446-CD93-8621-A600-1CC8D770D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44B2784-093A-1041-8232-C04868513B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D45ADE-A2C7-82F2-818A-913DED7A1037}"/>
              </a:ext>
            </a:extLst>
          </p:cNvPr>
          <p:cNvSpPr/>
          <p:nvPr/>
        </p:nvSpPr>
        <p:spPr>
          <a:xfrm>
            <a:off x="5577908" y="4453949"/>
            <a:ext cx="894828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Quantum </a:t>
            </a:r>
            <a:r>
              <a:rPr lang="en-US" sz="7200" b="1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Numbers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D3F907-668C-4B6F-C611-A4CD61C49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20941" y="13894"/>
            <a:ext cx="20083158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8752" y="1282538"/>
            <a:ext cx="7015498" cy="757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spc="-90" dirty="0"/>
              <a:t>Quantum</a:t>
            </a:r>
            <a:r>
              <a:rPr sz="4800" spc="-190" dirty="0"/>
              <a:t> </a:t>
            </a:r>
            <a:r>
              <a:rPr sz="4800" spc="-95" dirty="0"/>
              <a:t>Numbers</a:t>
            </a:r>
            <a:endParaRPr sz="4800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982115" y="2274042"/>
            <a:ext cx="18139869" cy="3059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0555" marR="5080">
              <a:lnSpc>
                <a:spcPct val="100000"/>
              </a:lnSpc>
              <a:spcBef>
                <a:spcPts val="95"/>
              </a:spcBef>
              <a:tabLst>
                <a:tab pos="2822575" algn="l"/>
                <a:tab pos="3666490" algn="l"/>
                <a:tab pos="6393815" algn="l"/>
                <a:tab pos="8162290" algn="l"/>
                <a:tab pos="11508740" algn="l"/>
                <a:tab pos="13315315" algn="l"/>
              </a:tabLst>
            </a:pPr>
            <a:r>
              <a:rPr spc="-55" dirty="0"/>
              <a:t>The </a:t>
            </a:r>
            <a:r>
              <a:rPr spc="-30" dirty="0"/>
              <a:t>Bohr </a:t>
            </a:r>
            <a:r>
              <a:rPr spc="30" dirty="0"/>
              <a:t>model was</a:t>
            </a:r>
            <a:r>
              <a:rPr spc="-270" dirty="0"/>
              <a:t> </a:t>
            </a:r>
            <a:r>
              <a:rPr spc="-45" dirty="0"/>
              <a:t>a</a:t>
            </a:r>
            <a:r>
              <a:rPr spc="-75" dirty="0"/>
              <a:t> </a:t>
            </a:r>
            <a:r>
              <a:rPr spc="-5" dirty="0"/>
              <a:t>one-dimensional	</a:t>
            </a:r>
            <a:r>
              <a:rPr spc="30" dirty="0"/>
              <a:t>model</a:t>
            </a:r>
            <a:r>
              <a:rPr spc="-105" dirty="0"/>
              <a:t> </a:t>
            </a:r>
            <a:r>
              <a:rPr spc="65" dirty="0"/>
              <a:t>that</a:t>
            </a:r>
            <a:r>
              <a:rPr spc="-95" dirty="0"/>
              <a:t> </a:t>
            </a:r>
            <a:r>
              <a:rPr spc="-15" dirty="0"/>
              <a:t>used</a:t>
            </a:r>
            <a:r>
              <a:rPr spc="-105" dirty="0"/>
              <a:t> </a:t>
            </a:r>
            <a:r>
              <a:rPr spc="-25" dirty="0"/>
              <a:t>one</a:t>
            </a:r>
            <a:r>
              <a:rPr spc="-100" dirty="0"/>
              <a:t> </a:t>
            </a:r>
            <a:r>
              <a:rPr spc="30" dirty="0"/>
              <a:t>quantum</a:t>
            </a:r>
            <a:r>
              <a:rPr spc="-105" dirty="0"/>
              <a:t> </a:t>
            </a:r>
            <a:r>
              <a:rPr spc="5" dirty="0"/>
              <a:t>number</a:t>
            </a:r>
            <a:r>
              <a:rPr spc="-95" dirty="0"/>
              <a:t> </a:t>
            </a:r>
            <a:r>
              <a:rPr spc="70" dirty="0"/>
              <a:t>to</a:t>
            </a:r>
            <a:r>
              <a:rPr spc="-100" dirty="0"/>
              <a:t> </a:t>
            </a:r>
            <a:r>
              <a:rPr spc="5" dirty="0"/>
              <a:t>describe</a:t>
            </a:r>
            <a:r>
              <a:rPr spc="-100" dirty="0"/>
              <a:t> </a:t>
            </a:r>
            <a:r>
              <a:rPr spc="15" dirty="0"/>
              <a:t>the  </a:t>
            </a:r>
            <a:r>
              <a:rPr spc="50" dirty="0"/>
              <a:t>distribution </a:t>
            </a:r>
            <a:r>
              <a:rPr spc="130" dirty="0"/>
              <a:t>of </a:t>
            </a:r>
            <a:r>
              <a:rPr spc="15" dirty="0"/>
              <a:t>electrons</a:t>
            </a:r>
            <a:r>
              <a:rPr spc="-430" dirty="0"/>
              <a:t> </a:t>
            </a:r>
            <a:r>
              <a:rPr spc="25" dirty="0"/>
              <a:t>in</a:t>
            </a:r>
            <a:r>
              <a:rPr spc="-75" dirty="0"/>
              <a:t> </a:t>
            </a:r>
            <a:r>
              <a:rPr spc="15" dirty="0"/>
              <a:t>the</a:t>
            </a:r>
            <a:r>
              <a:rPr lang="en-US" spc="15" dirty="0"/>
              <a:t> </a:t>
            </a:r>
            <a:r>
              <a:rPr spc="40" dirty="0"/>
              <a:t>atom. </a:t>
            </a:r>
            <a:r>
              <a:rPr spc="-55" dirty="0"/>
              <a:t>The </a:t>
            </a:r>
            <a:r>
              <a:rPr spc="-5" dirty="0"/>
              <a:t>only </a:t>
            </a:r>
            <a:r>
              <a:rPr spc="60" dirty="0"/>
              <a:t>information</a:t>
            </a:r>
            <a:r>
              <a:rPr spc="-400" dirty="0"/>
              <a:t> </a:t>
            </a:r>
            <a:r>
              <a:rPr spc="65" dirty="0"/>
              <a:t>that</a:t>
            </a:r>
            <a:r>
              <a:rPr spc="-90" dirty="0"/>
              <a:t> </a:t>
            </a:r>
            <a:r>
              <a:rPr spc="30" dirty="0"/>
              <a:t>was</a:t>
            </a:r>
            <a:r>
              <a:rPr lang="en-US" spc="30" dirty="0"/>
              <a:t> </a:t>
            </a:r>
            <a:r>
              <a:rPr spc="65" dirty="0"/>
              <a:t>important </a:t>
            </a:r>
            <a:r>
              <a:rPr spc="30" dirty="0"/>
              <a:t>was </a:t>
            </a:r>
            <a:r>
              <a:rPr spc="15" dirty="0"/>
              <a:t>the </a:t>
            </a:r>
            <a:r>
              <a:rPr spc="-10" dirty="0"/>
              <a:t>size </a:t>
            </a:r>
            <a:r>
              <a:rPr spc="130" dirty="0"/>
              <a:t>of  </a:t>
            </a:r>
            <a:r>
              <a:rPr spc="15" dirty="0"/>
              <a:t>the</a:t>
            </a:r>
            <a:r>
              <a:rPr spc="-95" dirty="0"/>
              <a:t> </a:t>
            </a:r>
            <a:r>
              <a:rPr dirty="0"/>
              <a:t>orbit,</a:t>
            </a:r>
            <a:r>
              <a:rPr spc="-95" dirty="0"/>
              <a:t> </a:t>
            </a:r>
            <a:r>
              <a:rPr spc="35" dirty="0"/>
              <a:t>which</a:t>
            </a:r>
            <a:r>
              <a:rPr lang="en-US" spc="35" dirty="0"/>
              <a:t> </a:t>
            </a:r>
            <a:r>
              <a:rPr spc="30" dirty="0"/>
              <a:t>was </a:t>
            </a:r>
            <a:r>
              <a:rPr spc="10" dirty="0"/>
              <a:t>described </a:t>
            </a:r>
            <a:r>
              <a:rPr spc="-55" dirty="0"/>
              <a:t>by </a:t>
            </a:r>
            <a:r>
              <a:rPr spc="15" dirty="0"/>
              <a:t>the </a:t>
            </a:r>
            <a:r>
              <a:rPr spc="-20" dirty="0"/>
              <a:t>n</a:t>
            </a:r>
            <a:r>
              <a:rPr spc="-470" dirty="0"/>
              <a:t> </a:t>
            </a:r>
            <a:r>
              <a:rPr spc="30" dirty="0"/>
              <a:t>quantum</a:t>
            </a:r>
            <a:r>
              <a:rPr spc="-100" dirty="0"/>
              <a:t> </a:t>
            </a:r>
            <a:r>
              <a:rPr spc="-30" dirty="0"/>
              <a:t>number.</a:t>
            </a:r>
            <a:r>
              <a:rPr lang="en-US" spc="-30" dirty="0"/>
              <a:t> </a:t>
            </a:r>
            <a:r>
              <a:rPr spc="-25" dirty="0"/>
              <a:t>Schrodinger's </a:t>
            </a:r>
            <a:r>
              <a:rPr spc="30" dirty="0"/>
              <a:t>model </a:t>
            </a:r>
            <a:r>
              <a:rPr spc="20" dirty="0"/>
              <a:t>allowed </a:t>
            </a:r>
            <a:r>
              <a:rPr spc="15" dirty="0"/>
              <a:t>the  electron</a:t>
            </a:r>
            <a:r>
              <a:rPr spc="-100" dirty="0"/>
              <a:t> </a:t>
            </a:r>
            <a:r>
              <a:rPr spc="85" dirty="0"/>
              <a:t>to</a:t>
            </a:r>
            <a:r>
              <a:rPr lang="en-US" spc="85" dirty="0"/>
              <a:t> </a:t>
            </a:r>
            <a:r>
              <a:rPr spc="35" dirty="0"/>
              <a:t>occup</a:t>
            </a:r>
            <a:r>
              <a:rPr spc="-90" dirty="0"/>
              <a:t>y</a:t>
            </a:r>
            <a:r>
              <a:rPr spc="-95" dirty="0"/>
              <a:t> </a:t>
            </a:r>
            <a:r>
              <a:rPr dirty="0"/>
              <a:t>three-dimensional</a:t>
            </a:r>
            <a:r>
              <a:rPr spc="-95" dirty="0"/>
              <a:t> </a:t>
            </a:r>
            <a:r>
              <a:rPr spc="-10" dirty="0"/>
              <a:t>space.</a:t>
            </a:r>
            <a:r>
              <a:rPr spc="-95" dirty="0"/>
              <a:t> </a:t>
            </a:r>
            <a:r>
              <a:rPr spc="70" dirty="0"/>
              <a:t>It</a:t>
            </a:r>
            <a:r>
              <a:rPr spc="-100" dirty="0"/>
              <a:t> </a:t>
            </a:r>
            <a:r>
              <a:rPr spc="10" dirty="0"/>
              <a:t>therefore</a:t>
            </a:r>
            <a:r>
              <a:rPr spc="-95" dirty="0"/>
              <a:t> </a:t>
            </a:r>
            <a:r>
              <a:rPr spc="-15" dirty="0"/>
              <a:t>required</a:t>
            </a:r>
            <a:r>
              <a:rPr spc="-95" dirty="0"/>
              <a:t> </a:t>
            </a:r>
            <a:r>
              <a:rPr spc="-15" dirty="0"/>
              <a:t>three</a:t>
            </a:r>
            <a:r>
              <a:rPr spc="-95" dirty="0"/>
              <a:t> </a:t>
            </a:r>
            <a:r>
              <a:rPr dirty="0"/>
              <a:t>coordinates,</a:t>
            </a:r>
            <a:r>
              <a:rPr spc="-100" dirty="0"/>
              <a:t> </a:t>
            </a:r>
            <a:r>
              <a:rPr spc="25" dirty="0"/>
              <a:t>or</a:t>
            </a:r>
            <a:r>
              <a:rPr lang="en-US" spc="25" dirty="0"/>
              <a:t> </a:t>
            </a:r>
            <a:r>
              <a:rPr spc="-15" dirty="0"/>
              <a:t>three </a:t>
            </a:r>
            <a:r>
              <a:rPr spc="30" dirty="0"/>
              <a:t>quantum </a:t>
            </a:r>
            <a:r>
              <a:rPr spc="-25" dirty="0"/>
              <a:t>numbers, </a:t>
            </a:r>
            <a:r>
              <a:rPr spc="85" dirty="0"/>
              <a:t>to</a:t>
            </a:r>
            <a:r>
              <a:rPr spc="-340" dirty="0"/>
              <a:t> </a:t>
            </a:r>
            <a:r>
              <a:rPr spc="5" dirty="0"/>
              <a:t>describe</a:t>
            </a:r>
            <a:r>
              <a:rPr spc="-85" dirty="0"/>
              <a:t> </a:t>
            </a:r>
            <a:r>
              <a:rPr spc="15" dirty="0"/>
              <a:t>the</a:t>
            </a:r>
            <a:r>
              <a:rPr lang="en-US" spc="15" dirty="0"/>
              <a:t> </a:t>
            </a:r>
            <a:r>
              <a:rPr spc="40" dirty="0"/>
              <a:t>orbitals </a:t>
            </a:r>
            <a:r>
              <a:rPr spc="25" dirty="0"/>
              <a:t>in </a:t>
            </a:r>
            <a:r>
              <a:rPr spc="35" dirty="0"/>
              <a:t>which</a:t>
            </a:r>
            <a:r>
              <a:rPr spc="-665" dirty="0"/>
              <a:t> </a:t>
            </a:r>
            <a:r>
              <a:rPr spc="15" dirty="0"/>
              <a:t>electrons </a:t>
            </a:r>
            <a:r>
              <a:rPr dirty="0"/>
              <a:t>can </a:t>
            </a:r>
            <a:r>
              <a:rPr spc="-40" dirty="0"/>
              <a:t>be </a:t>
            </a:r>
            <a:r>
              <a:rPr spc="30" dirty="0"/>
              <a:t>found.</a:t>
            </a:r>
          </a:p>
        </p:txBody>
      </p:sp>
      <p:pic>
        <p:nvPicPr>
          <p:cNvPr id="5" name="Picture 4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E885DA23-6C68-54F4-B6DD-876ED3CDA3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F6B9003-D7D3-4510-4952-DC82F20F7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20941" y="13894"/>
            <a:ext cx="20083158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5972" y="1209410"/>
            <a:ext cx="4130675" cy="967105"/>
          </a:xfrm>
          <a:custGeom>
            <a:avLst/>
            <a:gdLst/>
            <a:ahLst/>
            <a:cxnLst/>
            <a:rect l="l" t="t" r="r" b="b"/>
            <a:pathLst>
              <a:path w="4130675" h="967105">
                <a:moveTo>
                  <a:pt x="3989480" y="0"/>
                </a:moveTo>
                <a:lnTo>
                  <a:pt x="140676" y="0"/>
                </a:lnTo>
                <a:lnTo>
                  <a:pt x="96336" y="7202"/>
                </a:lnTo>
                <a:lnTo>
                  <a:pt x="57734" y="27235"/>
                </a:lnTo>
                <a:lnTo>
                  <a:pt x="27235" y="57734"/>
                </a:lnTo>
                <a:lnTo>
                  <a:pt x="7202" y="96336"/>
                </a:lnTo>
                <a:lnTo>
                  <a:pt x="0" y="140676"/>
                </a:lnTo>
                <a:lnTo>
                  <a:pt x="0" y="826288"/>
                </a:lnTo>
                <a:lnTo>
                  <a:pt x="7202" y="870629"/>
                </a:lnTo>
                <a:lnTo>
                  <a:pt x="27235" y="909230"/>
                </a:lnTo>
                <a:lnTo>
                  <a:pt x="57734" y="939729"/>
                </a:lnTo>
                <a:lnTo>
                  <a:pt x="96336" y="959762"/>
                </a:lnTo>
                <a:lnTo>
                  <a:pt x="140676" y="966965"/>
                </a:lnTo>
                <a:lnTo>
                  <a:pt x="3989480" y="966965"/>
                </a:lnTo>
                <a:lnTo>
                  <a:pt x="4033820" y="959762"/>
                </a:lnTo>
                <a:lnTo>
                  <a:pt x="4072422" y="939729"/>
                </a:lnTo>
                <a:lnTo>
                  <a:pt x="4102921" y="909230"/>
                </a:lnTo>
                <a:lnTo>
                  <a:pt x="4122954" y="870629"/>
                </a:lnTo>
                <a:lnTo>
                  <a:pt x="4130156" y="826288"/>
                </a:lnTo>
                <a:lnTo>
                  <a:pt x="4130156" y="140676"/>
                </a:lnTo>
                <a:lnTo>
                  <a:pt x="4122954" y="96336"/>
                </a:lnTo>
                <a:lnTo>
                  <a:pt x="4102921" y="57734"/>
                </a:lnTo>
                <a:lnTo>
                  <a:pt x="4072422" y="27235"/>
                </a:lnTo>
                <a:lnTo>
                  <a:pt x="4033820" y="7202"/>
                </a:lnTo>
                <a:lnTo>
                  <a:pt x="3989480" y="0"/>
                </a:lnTo>
                <a:close/>
              </a:path>
            </a:pathLst>
          </a:custGeom>
          <a:solidFill>
            <a:srgbClr val="FF7A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08568" y="1242176"/>
            <a:ext cx="4538281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Principal</a:t>
            </a:r>
            <a:r>
              <a:rPr sz="4950" b="1" spc="-1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(n)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6457" y="777875"/>
            <a:ext cx="8829675" cy="2035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6060" indent="-188595">
              <a:lnSpc>
                <a:spcPts val="3960"/>
              </a:lnSpc>
              <a:spcBef>
                <a:spcPts val="95"/>
              </a:spcBef>
              <a:buChar char="•"/>
              <a:tabLst>
                <a:tab pos="22669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Defines size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6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50" b="1" spc="15" baseline="32163" dirty="0">
                <a:solidFill>
                  <a:srgbClr val="FFFFFF"/>
                </a:solidFill>
                <a:latin typeface="Helvetica"/>
                <a:cs typeface="Helvetica"/>
              </a:rPr>
              <a:t>-</a:t>
            </a:r>
            <a:endParaRPr sz="2850" baseline="32163" dirty="0">
              <a:latin typeface="Helvetica"/>
              <a:cs typeface="Helvetica"/>
            </a:endParaRPr>
          </a:p>
          <a:p>
            <a:pPr marL="226060" indent="-188595">
              <a:lnSpc>
                <a:spcPts val="3960"/>
              </a:lnSpc>
              <a:buChar char="•"/>
              <a:tabLst>
                <a:tab pos="22669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Has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integral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values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ie. </a:t>
            </a:r>
            <a:r>
              <a:rPr sz="3300" spc="-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1,2, 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3,4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sz="3300" spc="-20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K, </a:t>
            </a:r>
            <a:r>
              <a:rPr sz="3300" spc="-1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L, </a:t>
            </a:r>
            <a:r>
              <a:rPr sz="3300" spc="-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M, </a:t>
            </a:r>
            <a:r>
              <a:rPr sz="3300" spc="-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300" spc="-409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etc.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26060" indent="-188595">
              <a:lnSpc>
                <a:spcPts val="3954"/>
              </a:lnSpc>
              <a:buChar char="•"/>
              <a:tabLst>
                <a:tab pos="226695" algn="l"/>
              </a:tabLst>
            </a:pP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No.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nth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2850" b="1" spc="7" baseline="32163" dirty="0">
                <a:solidFill>
                  <a:srgbClr val="FFFFFF"/>
                </a:solidFill>
                <a:latin typeface="Helvetica"/>
                <a:cs typeface="Helvetica"/>
              </a:rPr>
              <a:t>2</a:t>
            </a:r>
            <a:endParaRPr sz="2850" baseline="32163" dirty="0">
              <a:latin typeface="Helvetica"/>
              <a:cs typeface="Helvetica"/>
            </a:endParaRPr>
          </a:p>
          <a:p>
            <a:pPr marL="226060" indent="-188595">
              <a:lnSpc>
                <a:spcPts val="3960"/>
              </a:lnSpc>
              <a:buChar char="•"/>
              <a:tabLst>
                <a:tab pos="226695" algn="l"/>
              </a:tabLst>
            </a:pP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Max.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no.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850" b="1" spc="7" baseline="32163" dirty="0">
                <a:solidFill>
                  <a:srgbClr val="FFFFFF"/>
                </a:solidFill>
                <a:latin typeface="Helvetica"/>
                <a:cs typeface="Helvetica"/>
              </a:rPr>
              <a:t>-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nth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shell 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sz="3300" spc="-6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2N</a:t>
            </a:r>
            <a:r>
              <a:rPr sz="2850" b="1" spc="-7" baseline="32163" dirty="0">
                <a:solidFill>
                  <a:srgbClr val="FFFFFF"/>
                </a:solidFill>
                <a:latin typeface="Helvetica"/>
                <a:cs typeface="Helvetica"/>
              </a:rPr>
              <a:t>2</a:t>
            </a:r>
            <a:endParaRPr sz="2850" baseline="32163" dirty="0">
              <a:latin typeface="Helvetica"/>
              <a:cs typeface="Helvetica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5916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DED7731C-5AEA-5768-BD83-566E136C9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85D2B9-2D99-F98A-FAF7-4F619B323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845520" y="1397793"/>
            <a:ext cx="4130675" cy="967105"/>
          </a:xfrm>
          <a:custGeom>
            <a:avLst/>
            <a:gdLst/>
            <a:ahLst/>
            <a:cxnLst/>
            <a:rect l="l" t="t" r="r" b="b"/>
            <a:pathLst>
              <a:path w="4130675" h="967104">
                <a:moveTo>
                  <a:pt x="3989480" y="0"/>
                </a:moveTo>
                <a:lnTo>
                  <a:pt x="140676" y="0"/>
                </a:lnTo>
                <a:lnTo>
                  <a:pt x="96336" y="7202"/>
                </a:lnTo>
                <a:lnTo>
                  <a:pt x="57734" y="27235"/>
                </a:lnTo>
                <a:lnTo>
                  <a:pt x="27235" y="57734"/>
                </a:lnTo>
                <a:lnTo>
                  <a:pt x="7202" y="96336"/>
                </a:lnTo>
                <a:lnTo>
                  <a:pt x="0" y="140676"/>
                </a:lnTo>
                <a:lnTo>
                  <a:pt x="0" y="826288"/>
                </a:lnTo>
                <a:lnTo>
                  <a:pt x="7202" y="870629"/>
                </a:lnTo>
                <a:lnTo>
                  <a:pt x="27235" y="909230"/>
                </a:lnTo>
                <a:lnTo>
                  <a:pt x="57734" y="939729"/>
                </a:lnTo>
                <a:lnTo>
                  <a:pt x="96336" y="959762"/>
                </a:lnTo>
                <a:lnTo>
                  <a:pt x="140676" y="966965"/>
                </a:lnTo>
                <a:lnTo>
                  <a:pt x="3989480" y="966965"/>
                </a:lnTo>
                <a:lnTo>
                  <a:pt x="4033820" y="959762"/>
                </a:lnTo>
                <a:lnTo>
                  <a:pt x="4072422" y="939729"/>
                </a:lnTo>
                <a:lnTo>
                  <a:pt x="4102921" y="909230"/>
                </a:lnTo>
                <a:lnTo>
                  <a:pt x="4122954" y="870629"/>
                </a:lnTo>
                <a:lnTo>
                  <a:pt x="4130156" y="826288"/>
                </a:lnTo>
                <a:lnTo>
                  <a:pt x="4130156" y="140676"/>
                </a:lnTo>
                <a:lnTo>
                  <a:pt x="4122954" y="96336"/>
                </a:lnTo>
                <a:lnTo>
                  <a:pt x="4102921" y="57734"/>
                </a:lnTo>
                <a:lnTo>
                  <a:pt x="4072422" y="27235"/>
                </a:lnTo>
                <a:lnTo>
                  <a:pt x="4033820" y="7202"/>
                </a:lnTo>
                <a:lnTo>
                  <a:pt x="3989480" y="0"/>
                </a:lnTo>
                <a:close/>
              </a:path>
            </a:pathLst>
          </a:custGeom>
          <a:solidFill>
            <a:srgbClr val="6A0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08699" y="1430560"/>
            <a:ext cx="4130675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Azimuthal</a:t>
            </a:r>
            <a:r>
              <a:rPr sz="4950" b="1" spc="-2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(ℓ)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74460" y="854075"/>
            <a:ext cx="7387590" cy="25297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1295" marR="5080" indent="-201295">
              <a:lnSpc>
                <a:spcPct val="100000"/>
              </a:lnSpc>
              <a:spcBef>
                <a:spcPts val="95"/>
              </a:spcBef>
              <a:buChar char="•"/>
              <a:tabLst>
                <a:tab pos="20129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Defines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shape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6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e-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cloud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 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no.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subshells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shell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(orbit)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ts val="3954"/>
              </a:lnSpc>
              <a:buChar char="•"/>
              <a:tabLst>
                <a:tab pos="201295" algn="l"/>
              </a:tabLst>
            </a:pP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sz="3300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values </a:t>
            </a:r>
            <a:r>
              <a:rPr sz="330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sz="3300" spc="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sz="3300" spc="-6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ts val="3960"/>
              </a:lnSpc>
              <a:buChar char="•"/>
              <a:tabLst>
                <a:tab pos="201295" algn="l"/>
              </a:tabLst>
            </a:pP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No.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6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subshell 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3300" spc="114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2ℓ+1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3854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DED7731C-5AEA-5768-BD83-566E136C9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85D2B9-2D99-F98A-FAF7-4F619B323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185852" y="930275"/>
            <a:ext cx="4130675" cy="967105"/>
          </a:xfrm>
          <a:custGeom>
            <a:avLst/>
            <a:gdLst/>
            <a:ahLst/>
            <a:cxnLst/>
            <a:rect l="l" t="t" r="r" b="b"/>
            <a:pathLst>
              <a:path w="4130675" h="967104">
                <a:moveTo>
                  <a:pt x="3989480" y="0"/>
                </a:moveTo>
                <a:lnTo>
                  <a:pt x="140676" y="0"/>
                </a:lnTo>
                <a:lnTo>
                  <a:pt x="96336" y="7202"/>
                </a:lnTo>
                <a:lnTo>
                  <a:pt x="57734" y="27235"/>
                </a:lnTo>
                <a:lnTo>
                  <a:pt x="27235" y="57734"/>
                </a:lnTo>
                <a:lnTo>
                  <a:pt x="7202" y="96336"/>
                </a:lnTo>
                <a:lnTo>
                  <a:pt x="0" y="140676"/>
                </a:lnTo>
                <a:lnTo>
                  <a:pt x="0" y="826288"/>
                </a:lnTo>
                <a:lnTo>
                  <a:pt x="7202" y="870629"/>
                </a:lnTo>
                <a:lnTo>
                  <a:pt x="27235" y="909230"/>
                </a:lnTo>
                <a:lnTo>
                  <a:pt x="57734" y="939729"/>
                </a:lnTo>
                <a:lnTo>
                  <a:pt x="96336" y="959762"/>
                </a:lnTo>
                <a:lnTo>
                  <a:pt x="140676" y="966965"/>
                </a:lnTo>
                <a:lnTo>
                  <a:pt x="3989480" y="966965"/>
                </a:lnTo>
                <a:lnTo>
                  <a:pt x="4033820" y="959762"/>
                </a:lnTo>
                <a:lnTo>
                  <a:pt x="4072422" y="939729"/>
                </a:lnTo>
                <a:lnTo>
                  <a:pt x="4102921" y="909230"/>
                </a:lnTo>
                <a:lnTo>
                  <a:pt x="4122954" y="870629"/>
                </a:lnTo>
                <a:lnTo>
                  <a:pt x="4130156" y="826288"/>
                </a:lnTo>
                <a:lnTo>
                  <a:pt x="4130156" y="140676"/>
                </a:lnTo>
                <a:lnTo>
                  <a:pt x="4122954" y="96336"/>
                </a:lnTo>
                <a:lnTo>
                  <a:pt x="4102921" y="57734"/>
                </a:lnTo>
                <a:lnTo>
                  <a:pt x="4072422" y="27235"/>
                </a:lnTo>
                <a:lnTo>
                  <a:pt x="4033820" y="7202"/>
                </a:lnTo>
                <a:lnTo>
                  <a:pt x="3989480" y="0"/>
                </a:lnTo>
                <a:close/>
              </a:path>
            </a:pathLst>
          </a:custGeom>
          <a:solidFill>
            <a:srgbClr val="C802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49031" y="963042"/>
            <a:ext cx="4465761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Magnetic</a:t>
            </a:r>
            <a:r>
              <a:rPr sz="4950" b="1" spc="-2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(m)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51650" y="990683"/>
            <a:ext cx="9084280" cy="9967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660" indent="-188595">
              <a:lnSpc>
                <a:spcPts val="3960"/>
              </a:lnSpc>
              <a:spcBef>
                <a:spcPts val="95"/>
              </a:spcBef>
              <a:buChar char="•"/>
              <a:tabLst>
                <a:tab pos="201295" algn="l"/>
              </a:tabLst>
            </a:pP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Defines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orientation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sub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shells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00660" indent="-188595">
              <a:lnSpc>
                <a:spcPts val="3960"/>
              </a:lnSpc>
              <a:buChar char="•"/>
              <a:tabLst>
                <a:tab pos="201295" algn="l"/>
              </a:tabLst>
            </a:pP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sz="3300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values </a:t>
            </a:r>
            <a:r>
              <a:rPr sz="3300" spc="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sz="3300" spc="1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-ℓ</a:t>
            </a:r>
            <a:r>
              <a:rPr sz="3300" spc="-6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sz="3300" spc="2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+ℓ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21015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74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DED7731C-5AEA-5768-BD83-566E136C9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85D2B9-2D99-F98A-FAF7-4F619B323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39BAD3F3-2DA5-B6E4-D3D8-06421CD6353A}"/>
              </a:ext>
            </a:extLst>
          </p:cNvPr>
          <p:cNvSpPr/>
          <p:nvPr/>
        </p:nvSpPr>
        <p:spPr>
          <a:xfrm>
            <a:off x="2185852" y="1520765"/>
            <a:ext cx="4130675" cy="967105"/>
          </a:xfrm>
          <a:custGeom>
            <a:avLst/>
            <a:gdLst/>
            <a:ahLst/>
            <a:cxnLst/>
            <a:rect l="l" t="t" r="r" b="b"/>
            <a:pathLst>
              <a:path w="4130675" h="967104">
                <a:moveTo>
                  <a:pt x="3989480" y="0"/>
                </a:moveTo>
                <a:lnTo>
                  <a:pt x="140676" y="0"/>
                </a:lnTo>
                <a:lnTo>
                  <a:pt x="96336" y="7202"/>
                </a:lnTo>
                <a:lnTo>
                  <a:pt x="57734" y="27235"/>
                </a:lnTo>
                <a:lnTo>
                  <a:pt x="27235" y="57734"/>
                </a:lnTo>
                <a:lnTo>
                  <a:pt x="7202" y="96336"/>
                </a:lnTo>
                <a:lnTo>
                  <a:pt x="0" y="140676"/>
                </a:lnTo>
                <a:lnTo>
                  <a:pt x="0" y="826288"/>
                </a:lnTo>
                <a:lnTo>
                  <a:pt x="7202" y="870629"/>
                </a:lnTo>
                <a:lnTo>
                  <a:pt x="27235" y="909230"/>
                </a:lnTo>
                <a:lnTo>
                  <a:pt x="57734" y="939729"/>
                </a:lnTo>
                <a:lnTo>
                  <a:pt x="96336" y="959762"/>
                </a:lnTo>
                <a:lnTo>
                  <a:pt x="140676" y="966965"/>
                </a:lnTo>
                <a:lnTo>
                  <a:pt x="3989480" y="966965"/>
                </a:lnTo>
                <a:lnTo>
                  <a:pt x="4033820" y="959762"/>
                </a:lnTo>
                <a:lnTo>
                  <a:pt x="4072422" y="939729"/>
                </a:lnTo>
                <a:lnTo>
                  <a:pt x="4102921" y="909230"/>
                </a:lnTo>
                <a:lnTo>
                  <a:pt x="4122954" y="870629"/>
                </a:lnTo>
                <a:lnTo>
                  <a:pt x="4130156" y="826288"/>
                </a:lnTo>
                <a:lnTo>
                  <a:pt x="4130156" y="140676"/>
                </a:lnTo>
                <a:lnTo>
                  <a:pt x="4122954" y="96336"/>
                </a:lnTo>
                <a:lnTo>
                  <a:pt x="4102921" y="57734"/>
                </a:lnTo>
                <a:lnTo>
                  <a:pt x="4072422" y="27235"/>
                </a:lnTo>
                <a:lnTo>
                  <a:pt x="4033820" y="7202"/>
                </a:lnTo>
                <a:lnTo>
                  <a:pt x="3989480" y="0"/>
                </a:lnTo>
                <a:close/>
              </a:path>
            </a:pathLst>
          </a:custGeom>
          <a:solidFill>
            <a:srgbClr val="037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1873C234-8063-185C-82F1-CC1B057A5AC9}"/>
              </a:ext>
            </a:extLst>
          </p:cNvPr>
          <p:cNvSpPr txBox="1"/>
          <p:nvPr/>
        </p:nvSpPr>
        <p:spPr>
          <a:xfrm>
            <a:off x="3126003" y="1553533"/>
            <a:ext cx="3190524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Spin</a:t>
            </a:r>
            <a:r>
              <a:rPr sz="4950" b="1" spc="-2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(s)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13">
            <a:extLst>
              <a:ext uri="{FF2B5EF4-FFF2-40B4-BE49-F238E27FC236}">
                <a16:creationId xmlns:a16="http://schemas.microsoft.com/office/drawing/2014/main" id="{BF6747B7-E57C-7D64-676C-2B5CCD66057A}"/>
              </a:ext>
            </a:extLst>
          </p:cNvPr>
          <p:cNvSpPr txBox="1"/>
          <p:nvPr/>
        </p:nvSpPr>
        <p:spPr>
          <a:xfrm>
            <a:off x="6927850" y="92075"/>
            <a:ext cx="9084280" cy="2922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>
              <a:lnSpc>
                <a:spcPts val="3960"/>
              </a:lnSpc>
              <a:spcBef>
                <a:spcPts val="95"/>
              </a:spcBef>
              <a:tabLst>
                <a:tab pos="201295" algn="l"/>
              </a:tabLst>
            </a:pP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662940">
              <a:lnSpc>
                <a:spcPct val="100000"/>
              </a:lnSpc>
              <a:spcBef>
                <a:spcPts val="3030"/>
              </a:spcBef>
            </a:pP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Describes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spin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angular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momentum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electron.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describes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5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quantum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3189">
              <a:lnSpc>
                <a:spcPts val="3960"/>
              </a:lnSpc>
              <a:spcBef>
                <a:spcPts val="125"/>
              </a:spcBef>
            </a:pP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state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electron,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including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energy, 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 </a:t>
            </a: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shape,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</a:t>
            </a:r>
            <a:r>
              <a:rPr sz="3300" spc="-3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orientation.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37206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4279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ECAADB-81FF-1162-E7B6-B90FA18F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3463" y="1467949"/>
            <a:ext cx="17015460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  <a:tabLst>
                <a:tab pos="6950709" algn="l"/>
                <a:tab pos="8896350" algn="l"/>
                <a:tab pos="12184380" algn="l"/>
              </a:tabLst>
            </a:pPr>
            <a:r>
              <a:rPr sz="3300" b="0" spc="-55" dirty="0"/>
              <a:t>The </a:t>
            </a:r>
            <a:r>
              <a:rPr sz="3300" b="0" spc="-5" dirty="0"/>
              <a:t>only </a:t>
            </a:r>
            <a:r>
              <a:rPr sz="3300" b="0" spc="20" dirty="0"/>
              <a:t>possible </a:t>
            </a:r>
            <a:r>
              <a:rPr sz="3300" b="0" spc="-25" dirty="0"/>
              <a:t>values </a:t>
            </a:r>
            <a:r>
              <a:rPr sz="3300" b="0" spc="130" dirty="0"/>
              <a:t>of </a:t>
            </a:r>
            <a:r>
              <a:rPr sz="3300" b="0" spc="-45" dirty="0"/>
              <a:t>a </a:t>
            </a:r>
            <a:r>
              <a:rPr sz="3300" b="0" spc="25" dirty="0"/>
              <a:t>spin</a:t>
            </a:r>
            <a:r>
              <a:rPr sz="3300" b="0" spc="-605" dirty="0"/>
              <a:t> </a:t>
            </a:r>
            <a:r>
              <a:rPr sz="3300" spc="-105" dirty="0">
                <a:latin typeface="Helvetica"/>
                <a:cs typeface="Helvetica"/>
              </a:rPr>
              <a:t>quantum </a:t>
            </a:r>
            <a:r>
              <a:rPr sz="3300" spc="-114" dirty="0">
                <a:latin typeface="Helvetica"/>
                <a:cs typeface="Helvetica"/>
              </a:rPr>
              <a:t>number </a:t>
            </a:r>
            <a:r>
              <a:rPr sz="3300" b="0" spc="-50" dirty="0"/>
              <a:t>are </a:t>
            </a:r>
            <a:r>
              <a:rPr sz="3300" b="0" spc="-130" dirty="0"/>
              <a:t>+½ </a:t>
            </a:r>
            <a:r>
              <a:rPr sz="3300" b="0" spc="25" dirty="0"/>
              <a:t>or</a:t>
            </a:r>
            <a:r>
              <a:rPr sz="3300" b="0" spc="-95" dirty="0"/>
              <a:t> </a:t>
            </a:r>
            <a:r>
              <a:rPr sz="3300" b="0" spc="-195" dirty="0"/>
              <a:t>-½	</a:t>
            </a:r>
            <a:r>
              <a:rPr sz="3300" b="0" spc="50" dirty="0"/>
              <a:t>(sometimes </a:t>
            </a:r>
            <a:r>
              <a:rPr sz="3300" b="0" spc="-10" dirty="0"/>
              <a:t>referred </a:t>
            </a:r>
            <a:r>
              <a:rPr sz="3300" b="0" spc="85" dirty="0"/>
              <a:t>to</a:t>
            </a:r>
            <a:r>
              <a:rPr sz="3300" b="0" spc="-420" dirty="0"/>
              <a:t> </a:t>
            </a:r>
            <a:r>
              <a:rPr sz="3300" b="0" dirty="0"/>
              <a:t>as  </a:t>
            </a:r>
            <a:r>
              <a:rPr sz="3300" b="0" spc="-15" dirty="0"/>
              <a:t>'spin</a:t>
            </a:r>
            <a:r>
              <a:rPr sz="3300" b="0" spc="-90" dirty="0"/>
              <a:t> </a:t>
            </a:r>
            <a:r>
              <a:rPr sz="3300" b="0" spc="-35" dirty="0"/>
              <a:t>up'</a:t>
            </a:r>
            <a:r>
              <a:rPr sz="3300" b="0" spc="-90" dirty="0"/>
              <a:t> </a:t>
            </a:r>
            <a:r>
              <a:rPr sz="3300" b="0" spc="-15" dirty="0"/>
              <a:t>and</a:t>
            </a:r>
            <a:r>
              <a:rPr sz="3300" b="0" spc="-90" dirty="0"/>
              <a:t> </a:t>
            </a:r>
            <a:r>
              <a:rPr sz="3300" b="0" spc="-15" dirty="0"/>
              <a:t>'spin</a:t>
            </a:r>
            <a:r>
              <a:rPr sz="3300" b="0" spc="-90" dirty="0"/>
              <a:t> </a:t>
            </a:r>
            <a:r>
              <a:rPr sz="3300" b="0" spc="-15" dirty="0"/>
              <a:t>down').</a:t>
            </a:r>
            <a:r>
              <a:rPr sz="3300" b="0" spc="-155" dirty="0"/>
              <a:t> </a:t>
            </a:r>
            <a:r>
              <a:rPr sz="3300" b="0" spc="-55" dirty="0"/>
              <a:t>The</a:t>
            </a:r>
            <a:r>
              <a:rPr sz="3300" b="0" spc="-90" dirty="0"/>
              <a:t> </a:t>
            </a:r>
            <a:r>
              <a:rPr sz="3300" b="0" spc="-35" dirty="0"/>
              <a:t>value</a:t>
            </a:r>
            <a:r>
              <a:rPr sz="3300" b="0" spc="-85" dirty="0"/>
              <a:t> </a:t>
            </a:r>
            <a:r>
              <a:rPr sz="3300" b="0" spc="130" dirty="0"/>
              <a:t>of</a:t>
            </a:r>
            <a:r>
              <a:rPr sz="3300" b="0" spc="-95" dirty="0"/>
              <a:t> </a:t>
            </a:r>
            <a:r>
              <a:rPr sz="3300" b="0" spc="25" dirty="0"/>
              <a:t>spin</a:t>
            </a:r>
            <a:r>
              <a:rPr sz="3300" b="0" spc="-90" dirty="0"/>
              <a:t> </a:t>
            </a:r>
            <a:r>
              <a:rPr sz="3300" b="0" spc="55" dirty="0"/>
              <a:t>is</a:t>
            </a:r>
            <a:r>
              <a:rPr sz="3300" b="0" spc="-85" dirty="0"/>
              <a:t> </a:t>
            </a:r>
            <a:r>
              <a:rPr sz="3300" b="0" spc="-45" dirty="0"/>
              <a:t>a	</a:t>
            </a:r>
            <a:r>
              <a:rPr sz="3300" b="0" spc="30" dirty="0"/>
              <a:t>quantum </a:t>
            </a:r>
            <a:r>
              <a:rPr sz="3300" b="0" spc="-5" dirty="0"/>
              <a:t>state, </a:t>
            </a:r>
            <a:r>
              <a:rPr sz="3300" b="0" spc="60" dirty="0"/>
              <a:t>not </a:t>
            </a:r>
            <a:r>
              <a:rPr sz="3300" b="0" spc="35" dirty="0"/>
              <a:t>something </a:t>
            </a:r>
            <a:r>
              <a:rPr sz="3300" b="0" spc="45" dirty="0"/>
              <a:t>so </a:t>
            </a:r>
            <a:r>
              <a:rPr sz="3300" b="0" spc="-10" dirty="0"/>
              <a:t>easily  </a:t>
            </a:r>
            <a:r>
              <a:rPr sz="3300" b="0" spc="15" dirty="0"/>
              <a:t>understood </a:t>
            </a:r>
            <a:r>
              <a:rPr sz="3300" b="0" dirty="0"/>
              <a:t>as </a:t>
            </a:r>
            <a:r>
              <a:rPr sz="3300" b="0" spc="15" dirty="0"/>
              <a:t>the </a:t>
            </a:r>
            <a:r>
              <a:rPr sz="3300" b="0" spc="30" dirty="0"/>
              <a:t>direction</a:t>
            </a:r>
            <a:r>
              <a:rPr sz="3300" b="0" spc="-385" dirty="0"/>
              <a:t> </a:t>
            </a:r>
            <a:r>
              <a:rPr sz="3300" b="0" spc="25" dirty="0"/>
              <a:t>in</a:t>
            </a:r>
            <a:r>
              <a:rPr sz="3300" b="0" spc="-90" dirty="0"/>
              <a:t> </a:t>
            </a:r>
            <a:r>
              <a:rPr sz="3300" b="0" spc="35" dirty="0"/>
              <a:t>which	</a:t>
            </a:r>
            <a:r>
              <a:rPr sz="3300" b="0" spc="-30" dirty="0"/>
              <a:t>an </a:t>
            </a:r>
            <a:r>
              <a:rPr sz="3300" b="0" spc="15" dirty="0"/>
              <a:t>electron</a:t>
            </a:r>
            <a:r>
              <a:rPr sz="3300" b="0" spc="-175" dirty="0"/>
              <a:t> </a:t>
            </a:r>
            <a:r>
              <a:rPr sz="3300" b="0" spc="15" dirty="0"/>
              <a:t>spins!</a:t>
            </a:r>
            <a:endParaRPr sz="3300" dirty="0"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389B0AD9-5E49-A4C4-9ADA-E2602910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DED7731C-5AEA-5768-BD83-566E136C9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85D2B9-2D99-F98A-FAF7-4F619B323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0982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9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5621000" cy="327660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990624-CD97-28D3-2BAE-03ABC8A298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3096" r="54494"/>
          <a:stretch/>
        </p:blipFill>
        <p:spPr>
          <a:xfrm>
            <a:off x="2584450" y="2064263"/>
            <a:ext cx="1277067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6029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n=3, then value of ‘l’ which is incorrect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1. 0                  2. 1            3. 2              4. 3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45723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1746250" y="2378075"/>
            <a:ext cx="13792200" cy="746760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C49FB9-1971-1ABB-59D2-01CC70E90C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3102" r="38858"/>
          <a:stretch/>
        </p:blipFill>
        <p:spPr>
          <a:xfrm>
            <a:off x="2051050" y="3101577"/>
            <a:ext cx="13391543" cy="529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2662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65312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orbital angular momentum of an electron in 2s orbital is :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A18DB-D0D1-3A91-A884-28EDF9EDCC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r="58108"/>
          <a:stretch/>
        </p:blipFill>
        <p:spPr>
          <a:xfrm>
            <a:off x="2127250" y="3105657"/>
            <a:ext cx="13785850" cy="168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8590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828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22250" y="1799963"/>
            <a:ext cx="19654264" cy="263551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7D79DA-900C-441E-FB70-74DBE60B38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2793" r="2235"/>
          <a:stretch/>
        </p:blipFill>
        <p:spPr>
          <a:xfrm>
            <a:off x="151385" y="2037018"/>
            <a:ext cx="19654265" cy="224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9887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6059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22250" y="1799963"/>
            <a:ext cx="18669000" cy="210211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CF16BE-3BBA-2D1D-6F2A-6799A57A54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3002" t="-7149" r="23684"/>
          <a:stretch/>
        </p:blipFill>
        <p:spPr>
          <a:xfrm>
            <a:off x="316163" y="1920875"/>
            <a:ext cx="18397008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223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152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1064815" y="2141579"/>
            <a:ext cx="16988836" cy="435129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EAFF79-F9C4-A997-5622-0C2A76D399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2366" r="34200"/>
          <a:stretch/>
        </p:blipFill>
        <p:spPr>
          <a:xfrm>
            <a:off x="1098569" y="2450777"/>
            <a:ext cx="16955081" cy="344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8649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9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56210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values of the orbital angular momentum of an electron in the orbitals 1s, 3s, 3d and 2p ?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2A8CD-7E55-0790-086C-BE258C8E3E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2108" r="52045"/>
          <a:stretch/>
        </p:blipFill>
        <p:spPr>
          <a:xfrm>
            <a:off x="2584449" y="3825875"/>
            <a:ext cx="14244747" cy="215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9175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DED7731C-5AEA-5768-BD83-566E136C9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85D2B9-2D99-F98A-FAF7-4F619B323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6684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4"/>
            <a:ext cx="2010409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18D2796B-12B0-A06A-B2DE-B85B2B6867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636539-7295-D31C-EB13-2FF891D9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480EEA-F6B7-1CAA-BBCF-AC21A414B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36" name="Picture 35" descr="A blue background with text&#10;&#10;Description automatically generated" hidden="1">
            <a:extLst>
              <a:ext uri="{FF2B5EF4-FFF2-40B4-BE49-F238E27FC236}">
                <a16:creationId xmlns:a16="http://schemas.microsoft.com/office/drawing/2014/main" id="{589F7E95-E09C-3A76-E380-4B7BCB036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9D9AFCB9-E959-2432-5AB4-93777331C5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8CB5B0-4746-B7BE-0BCA-5488643ABD8C}"/>
              </a:ext>
            </a:extLst>
          </p:cNvPr>
          <p:cNvSpPr/>
          <p:nvPr/>
        </p:nvSpPr>
        <p:spPr>
          <a:xfrm>
            <a:off x="5840003" y="5193010"/>
            <a:ext cx="84241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9525" cmpd="sng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Shapes Of Orbital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D833B06-8BFE-DDCB-9BE0-FDD69666D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56D712-94BE-B57D-015E-DC07BA07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8482" y="1305683"/>
            <a:ext cx="364296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50" dirty="0"/>
              <a:t>Orbital</a:t>
            </a:r>
            <a:r>
              <a:rPr lang="en-US" sz="4950" spc="-150" dirty="0"/>
              <a:t> </a:t>
            </a:r>
            <a:r>
              <a:rPr sz="4950" spc="-150" dirty="0"/>
              <a:t>s</a:t>
            </a:r>
            <a:endParaRPr sz="4950" dirty="0"/>
          </a:p>
        </p:txBody>
      </p:sp>
      <p:sp>
        <p:nvSpPr>
          <p:cNvPr id="4" name="object 4"/>
          <p:cNvSpPr/>
          <p:nvPr/>
        </p:nvSpPr>
        <p:spPr>
          <a:xfrm>
            <a:off x="1593149" y="2572399"/>
            <a:ext cx="12032615" cy="5462905"/>
          </a:xfrm>
          <a:custGeom>
            <a:avLst/>
            <a:gdLst/>
            <a:ahLst/>
            <a:cxnLst/>
            <a:rect l="l" t="t" r="r" b="b"/>
            <a:pathLst>
              <a:path w="12032615" h="5462905">
                <a:moveTo>
                  <a:pt x="11703067" y="0"/>
                </a:moveTo>
                <a:lnTo>
                  <a:pt x="328995" y="0"/>
                </a:lnTo>
                <a:lnTo>
                  <a:pt x="280548" y="3584"/>
                </a:lnTo>
                <a:lnTo>
                  <a:pt x="234251" y="13990"/>
                </a:lnTo>
                <a:lnTo>
                  <a:pt x="190624" y="30699"/>
                </a:lnTo>
                <a:lnTo>
                  <a:pt x="150185" y="53192"/>
                </a:lnTo>
                <a:lnTo>
                  <a:pt x="113455" y="80951"/>
                </a:lnTo>
                <a:lnTo>
                  <a:pt x="80951" y="113455"/>
                </a:lnTo>
                <a:lnTo>
                  <a:pt x="53192" y="150185"/>
                </a:lnTo>
                <a:lnTo>
                  <a:pt x="30699" y="190624"/>
                </a:lnTo>
                <a:lnTo>
                  <a:pt x="13990" y="234251"/>
                </a:lnTo>
                <a:lnTo>
                  <a:pt x="3584" y="280548"/>
                </a:lnTo>
                <a:lnTo>
                  <a:pt x="0" y="328995"/>
                </a:lnTo>
                <a:lnTo>
                  <a:pt x="0" y="5133414"/>
                </a:lnTo>
                <a:lnTo>
                  <a:pt x="3584" y="5181861"/>
                </a:lnTo>
                <a:lnTo>
                  <a:pt x="13990" y="5228158"/>
                </a:lnTo>
                <a:lnTo>
                  <a:pt x="30699" y="5271785"/>
                </a:lnTo>
                <a:lnTo>
                  <a:pt x="53192" y="5312223"/>
                </a:lnTo>
                <a:lnTo>
                  <a:pt x="80951" y="5348954"/>
                </a:lnTo>
                <a:lnTo>
                  <a:pt x="113455" y="5381458"/>
                </a:lnTo>
                <a:lnTo>
                  <a:pt x="150185" y="5409216"/>
                </a:lnTo>
                <a:lnTo>
                  <a:pt x="190624" y="5431709"/>
                </a:lnTo>
                <a:lnTo>
                  <a:pt x="234251" y="5448419"/>
                </a:lnTo>
                <a:lnTo>
                  <a:pt x="280548" y="5458825"/>
                </a:lnTo>
                <a:lnTo>
                  <a:pt x="328995" y="5462409"/>
                </a:lnTo>
                <a:lnTo>
                  <a:pt x="11703067" y="5462409"/>
                </a:lnTo>
                <a:lnTo>
                  <a:pt x="11751514" y="5458825"/>
                </a:lnTo>
                <a:lnTo>
                  <a:pt x="11797811" y="5448419"/>
                </a:lnTo>
                <a:lnTo>
                  <a:pt x="11841438" y="5431709"/>
                </a:lnTo>
                <a:lnTo>
                  <a:pt x="11881877" y="5409216"/>
                </a:lnTo>
                <a:lnTo>
                  <a:pt x="11918607" y="5381458"/>
                </a:lnTo>
                <a:lnTo>
                  <a:pt x="11951111" y="5348954"/>
                </a:lnTo>
                <a:lnTo>
                  <a:pt x="11978870" y="5312223"/>
                </a:lnTo>
                <a:lnTo>
                  <a:pt x="12001363" y="5271785"/>
                </a:lnTo>
                <a:lnTo>
                  <a:pt x="12018072" y="5228158"/>
                </a:lnTo>
                <a:lnTo>
                  <a:pt x="12028478" y="5181861"/>
                </a:lnTo>
                <a:lnTo>
                  <a:pt x="12032062" y="5133414"/>
                </a:lnTo>
                <a:lnTo>
                  <a:pt x="12032062" y="328995"/>
                </a:lnTo>
                <a:lnTo>
                  <a:pt x="12028478" y="280548"/>
                </a:lnTo>
                <a:lnTo>
                  <a:pt x="12018072" y="234251"/>
                </a:lnTo>
                <a:lnTo>
                  <a:pt x="12001363" y="190624"/>
                </a:lnTo>
                <a:lnTo>
                  <a:pt x="11978870" y="150185"/>
                </a:lnTo>
                <a:lnTo>
                  <a:pt x="11951111" y="113455"/>
                </a:lnTo>
                <a:lnTo>
                  <a:pt x="11918607" y="80951"/>
                </a:lnTo>
                <a:lnTo>
                  <a:pt x="11881877" y="53192"/>
                </a:lnTo>
                <a:lnTo>
                  <a:pt x="11841438" y="30699"/>
                </a:lnTo>
                <a:lnTo>
                  <a:pt x="11797811" y="13990"/>
                </a:lnTo>
                <a:lnTo>
                  <a:pt x="11751514" y="3584"/>
                </a:lnTo>
                <a:lnTo>
                  <a:pt x="11703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24674" y="2811509"/>
            <a:ext cx="11369014" cy="49841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B32DEA-B63E-6D4C-53AA-12AFDF59A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6264" y="1305683"/>
            <a:ext cx="3314185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50" dirty="0"/>
              <a:t>Orbitals</a:t>
            </a:r>
            <a:endParaRPr sz="4950" dirty="0"/>
          </a:p>
        </p:txBody>
      </p:sp>
      <p:sp>
        <p:nvSpPr>
          <p:cNvPr id="4" name="object 4"/>
          <p:cNvSpPr/>
          <p:nvPr/>
        </p:nvSpPr>
        <p:spPr>
          <a:xfrm>
            <a:off x="1576843" y="2205872"/>
            <a:ext cx="15206344" cy="4474845"/>
          </a:xfrm>
          <a:custGeom>
            <a:avLst/>
            <a:gdLst/>
            <a:ahLst/>
            <a:cxnLst/>
            <a:rect l="l" t="t" r="r" b="b"/>
            <a:pathLst>
              <a:path w="15206344" h="4474845">
                <a:moveTo>
                  <a:pt x="14912781" y="0"/>
                </a:moveTo>
                <a:lnTo>
                  <a:pt x="293184" y="0"/>
                </a:lnTo>
                <a:lnTo>
                  <a:pt x="245791" y="3855"/>
                </a:lnTo>
                <a:lnTo>
                  <a:pt x="200772" y="15011"/>
                </a:lnTo>
                <a:lnTo>
                  <a:pt x="158744" y="32851"/>
                </a:lnTo>
                <a:lnTo>
                  <a:pt x="120323" y="56760"/>
                </a:lnTo>
                <a:lnTo>
                  <a:pt x="86123" y="86123"/>
                </a:lnTo>
                <a:lnTo>
                  <a:pt x="56760" y="120323"/>
                </a:lnTo>
                <a:lnTo>
                  <a:pt x="32851" y="158744"/>
                </a:lnTo>
                <a:lnTo>
                  <a:pt x="15011" y="200772"/>
                </a:lnTo>
                <a:lnTo>
                  <a:pt x="3855" y="245791"/>
                </a:lnTo>
                <a:lnTo>
                  <a:pt x="0" y="293184"/>
                </a:lnTo>
                <a:lnTo>
                  <a:pt x="0" y="4181066"/>
                </a:lnTo>
                <a:lnTo>
                  <a:pt x="3855" y="4228459"/>
                </a:lnTo>
                <a:lnTo>
                  <a:pt x="15011" y="4273478"/>
                </a:lnTo>
                <a:lnTo>
                  <a:pt x="32851" y="4315506"/>
                </a:lnTo>
                <a:lnTo>
                  <a:pt x="56760" y="4353928"/>
                </a:lnTo>
                <a:lnTo>
                  <a:pt x="86123" y="4388128"/>
                </a:lnTo>
                <a:lnTo>
                  <a:pt x="120323" y="4417490"/>
                </a:lnTo>
                <a:lnTo>
                  <a:pt x="158744" y="4441399"/>
                </a:lnTo>
                <a:lnTo>
                  <a:pt x="200772" y="4459240"/>
                </a:lnTo>
                <a:lnTo>
                  <a:pt x="245791" y="4470395"/>
                </a:lnTo>
                <a:lnTo>
                  <a:pt x="293184" y="4474251"/>
                </a:lnTo>
                <a:lnTo>
                  <a:pt x="14912781" y="4474251"/>
                </a:lnTo>
                <a:lnTo>
                  <a:pt x="14960174" y="4470395"/>
                </a:lnTo>
                <a:lnTo>
                  <a:pt x="15005193" y="4459240"/>
                </a:lnTo>
                <a:lnTo>
                  <a:pt x="15047221" y="4441399"/>
                </a:lnTo>
                <a:lnTo>
                  <a:pt x="15085643" y="4417490"/>
                </a:lnTo>
                <a:lnTo>
                  <a:pt x="15119843" y="4388128"/>
                </a:lnTo>
                <a:lnTo>
                  <a:pt x="15149205" y="4353928"/>
                </a:lnTo>
                <a:lnTo>
                  <a:pt x="15173114" y="4315506"/>
                </a:lnTo>
                <a:lnTo>
                  <a:pt x="15190955" y="4273478"/>
                </a:lnTo>
                <a:lnTo>
                  <a:pt x="15202110" y="4228459"/>
                </a:lnTo>
                <a:lnTo>
                  <a:pt x="15205966" y="4181066"/>
                </a:lnTo>
                <a:lnTo>
                  <a:pt x="15205966" y="293184"/>
                </a:lnTo>
                <a:lnTo>
                  <a:pt x="15202110" y="245791"/>
                </a:lnTo>
                <a:lnTo>
                  <a:pt x="15190955" y="200772"/>
                </a:lnTo>
                <a:lnTo>
                  <a:pt x="15173114" y="158744"/>
                </a:lnTo>
                <a:lnTo>
                  <a:pt x="15149205" y="120323"/>
                </a:lnTo>
                <a:lnTo>
                  <a:pt x="15119843" y="86123"/>
                </a:lnTo>
                <a:lnTo>
                  <a:pt x="15085643" y="56760"/>
                </a:lnTo>
                <a:lnTo>
                  <a:pt x="15047221" y="32851"/>
                </a:lnTo>
                <a:lnTo>
                  <a:pt x="15005193" y="15011"/>
                </a:lnTo>
                <a:lnTo>
                  <a:pt x="14960174" y="3855"/>
                </a:lnTo>
                <a:lnTo>
                  <a:pt x="14912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37009" y="2465078"/>
            <a:ext cx="10046751" cy="3955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217837" y="2465076"/>
            <a:ext cx="4204803" cy="39558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15FF69C-14B3-E3C6-BC4A-03DCC6549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20941" y="13894"/>
            <a:ext cx="20083158" cy="11294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8752" y="1337096"/>
            <a:ext cx="2976898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50" dirty="0"/>
              <a:t>Orbitals</a:t>
            </a:r>
            <a:endParaRPr sz="4950" dirty="0"/>
          </a:p>
        </p:txBody>
      </p:sp>
      <p:sp>
        <p:nvSpPr>
          <p:cNvPr id="4" name="object 4"/>
          <p:cNvSpPr/>
          <p:nvPr/>
        </p:nvSpPr>
        <p:spPr>
          <a:xfrm>
            <a:off x="1597593" y="2235757"/>
            <a:ext cx="9701530" cy="8637270"/>
          </a:xfrm>
          <a:custGeom>
            <a:avLst/>
            <a:gdLst/>
            <a:ahLst/>
            <a:cxnLst/>
            <a:rect l="l" t="t" r="r" b="b"/>
            <a:pathLst>
              <a:path w="9701530" h="8637270">
                <a:moveTo>
                  <a:pt x="9408153" y="0"/>
                </a:moveTo>
                <a:lnTo>
                  <a:pt x="293184" y="0"/>
                </a:lnTo>
                <a:lnTo>
                  <a:pt x="245791" y="3855"/>
                </a:lnTo>
                <a:lnTo>
                  <a:pt x="200772" y="15011"/>
                </a:lnTo>
                <a:lnTo>
                  <a:pt x="158744" y="32851"/>
                </a:lnTo>
                <a:lnTo>
                  <a:pt x="120323" y="56760"/>
                </a:lnTo>
                <a:lnTo>
                  <a:pt x="86123" y="86123"/>
                </a:lnTo>
                <a:lnTo>
                  <a:pt x="56760" y="120323"/>
                </a:lnTo>
                <a:lnTo>
                  <a:pt x="32851" y="158744"/>
                </a:lnTo>
                <a:lnTo>
                  <a:pt x="15011" y="200772"/>
                </a:lnTo>
                <a:lnTo>
                  <a:pt x="3855" y="245791"/>
                </a:lnTo>
                <a:lnTo>
                  <a:pt x="0" y="293184"/>
                </a:lnTo>
                <a:lnTo>
                  <a:pt x="0" y="8343934"/>
                </a:lnTo>
                <a:lnTo>
                  <a:pt x="3855" y="8391327"/>
                </a:lnTo>
                <a:lnTo>
                  <a:pt x="15011" y="8436346"/>
                </a:lnTo>
                <a:lnTo>
                  <a:pt x="32851" y="8478374"/>
                </a:lnTo>
                <a:lnTo>
                  <a:pt x="56760" y="8516796"/>
                </a:lnTo>
                <a:lnTo>
                  <a:pt x="86123" y="8550996"/>
                </a:lnTo>
                <a:lnTo>
                  <a:pt x="120323" y="8580358"/>
                </a:lnTo>
                <a:lnTo>
                  <a:pt x="158744" y="8604267"/>
                </a:lnTo>
                <a:lnTo>
                  <a:pt x="200772" y="8622108"/>
                </a:lnTo>
                <a:lnTo>
                  <a:pt x="245791" y="8633263"/>
                </a:lnTo>
                <a:lnTo>
                  <a:pt x="293184" y="8637119"/>
                </a:lnTo>
                <a:lnTo>
                  <a:pt x="9408153" y="8637119"/>
                </a:lnTo>
                <a:lnTo>
                  <a:pt x="9455546" y="8633263"/>
                </a:lnTo>
                <a:lnTo>
                  <a:pt x="9500565" y="8622108"/>
                </a:lnTo>
                <a:lnTo>
                  <a:pt x="9542593" y="8604267"/>
                </a:lnTo>
                <a:lnTo>
                  <a:pt x="9581015" y="8580358"/>
                </a:lnTo>
                <a:lnTo>
                  <a:pt x="9615215" y="8550996"/>
                </a:lnTo>
                <a:lnTo>
                  <a:pt x="9644577" y="8516796"/>
                </a:lnTo>
                <a:lnTo>
                  <a:pt x="9668486" y="8478374"/>
                </a:lnTo>
                <a:lnTo>
                  <a:pt x="9686327" y="8436346"/>
                </a:lnTo>
                <a:lnTo>
                  <a:pt x="9697482" y="8391327"/>
                </a:lnTo>
                <a:lnTo>
                  <a:pt x="9701338" y="8343934"/>
                </a:lnTo>
                <a:lnTo>
                  <a:pt x="9701338" y="293184"/>
                </a:lnTo>
                <a:lnTo>
                  <a:pt x="9697482" y="245791"/>
                </a:lnTo>
                <a:lnTo>
                  <a:pt x="9686327" y="200772"/>
                </a:lnTo>
                <a:lnTo>
                  <a:pt x="9668486" y="158744"/>
                </a:lnTo>
                <a:lnTo>
                  <a:pt x="9644577" y="120323"/>
                </a:lnTo>
                <a:lnTo>
                  <a:pt x="9615215" y="86123"/>
                </a:lnTo>
                <a:lnTo>
                  <a:pt x="9581015" y="56760"/>
                </a:lnTo>
                <a:lnTo>
                  <a:pt x="9542593" y="32851"/>
                </a:lnTo>
                <a:lnTo>
                  <a:pt x="9500565" y="15011"/>
                </a:lnTo>
                <a:lnTo>
                  <a:pt x="9455546" y="3855"/>
                </a:lnTo>
                <a:lnTo>
                  <a:pt x="94081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45127" y="2563549"/>
            <a:ext cx="9206274" cy="4769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33328" y="7332756"/>
            <a:ext cx="6429867" cy="3212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517388" y="2235759"/>
            <a:ext cx="4068628" cy="41824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941" y="13894"/>
            <a:ext cx="20083158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AEC154-762D-7CFA-22AD-AE9866656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45355" y="1317019"/>
            <a:ext cx="3020295" cy="757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spc="-110" dirty="0"/>
              <a:t>Nodes</a:t>
            </a:r>
            <a:endParaRPr sz="4800" dirty="0"/>
          </a:p>
        </p:txBody>
      </p:sp>
      <p:sp>
        <p:nvSpPr>
          <p:cNvPr id="4" name="object 4"/>
          <p:cNvSpPr txBox="1"/>
          <p:nvPr/>
        </p:nvSpPr>
        <p:spPr>
          <a:xfrm>
            <a:off x="1557032" y="2287571"/>
            <a:ext cx="15657817" cy="4918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region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zero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probability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density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(excluding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nucleus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infinity)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297170">
              <a:lnSpc>
                <a:spcPct val="124900"/>
              </a:lnSpc>
            </a:pP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radial nodes 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−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−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 </a:t>
            </a:r>
            <a:endParaRPr lang="en-US" sz="3300" spc="15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297170">
              <a:lnSpc>
                <a:spcPct val="124900"/>
              </a:lnSpc>
            </a:pP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angular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nodes 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  </a:t>
            </a:r>
            <a:endParaRPr lang="en-US" sz="3300" spc="65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297170">
              <a:lnSpc>
                <a:spcPct val="124900"/>
              </a:lnSpc>
            </a:pPr>
            <a:endParaRPr lang="en-US" sz="3300" spc="-40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297170">
              <a:lnSpc>
                <a:spcPct val="124900"/>
              </a:lnSpc>
            </a:pP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Therefore, </a:t>
            </a:r>
            <a:endParaRPr lang="en-US" sz="3300" spc="-40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297170">
              <a:lnSpc>
                <a:spcPct val="124900"/>
              </a:lnSpc>
            </a:pPr>
            <a:endParaRPr lang="en-US" sz="3300" spc="65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12700" marR="5297170">
              <a:lnSpc>
                <a:spcPct val="124900"/>
              </a:lnSpc>
            </a:pP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6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nodes </a:t>
            </a:r>
            <a:r>
              <a:rPr sz="3300" spc="-1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sz="3300" spc="-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−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434FD6A9-270C-061C-8FF2-BA7632B530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0B9588-9FEC-F87F-C6BE-E1E70E9A0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745320" y="1652323"/>
            <a:ext cx="14796769" cy="4518025"/>
          </a:xfrm>
          <a:custGeom>
            <a:avLst/>
            <a:gdLst/>
            <a:ahLst/>
            <a:cxnLst/>
            <a:rect l="l" t="t" r="r" b="b"/>
            <a:pathLst>
              <a:path w="14796769" h="4518025">
                <a:moveTo>
                  <a:pt x="14503066" y="0"/>
                </a:moveTo>
                <a:lnTo>
                  <a:pt x="293184" y="0"/>
                </a:lnTo>
                <a:lnTo>
                  <a:pt x="245791" y="3855"/>
                </a:lnTo>
                <a:lnTo>
                  <a:pt x="200772" y="15010"/>
                </a:lnTo>
                <a:lnTo>
                  <a:pt x="158744" y="32849"/>
                </a:lnTo>
                <a:lnTo>
                  <a:pt x="120323" y="56757"/>
                </a:lnTo>
                <a:lnTo>
                  <a:pt x="86123" y="86119"/>
                </a:lnTo>
                <a:lnTo>
                  <a:pt x="56760" y="120318"/>
                </a:lnTo>
                <a:lnTo>
                  <a:pt x="32851" y="158740"/>
                </a:lnTo>
                <a:lnTo>
                  <a:pt x="15011" y="200768"/>
                </a:lnTo>
                <a:lnTo>
                  <a:pt x="3855" y="245788"/>
                </a:lnTo>
                <a:lnTo>
                  <a:pt x="0" y="293184"/>
                </a:lnTo>
                <a:lnTo>
                  <a:pt x="0" y="4224321"/>
                </a:lnTo>
                <a:lnTo>
                  <a:pt x="3855" y="4271714"/>
                </a:lnTo>
                <a:lnTo>
                  <a:pt x="15011" y="4316733"/>
                </a:lnTo>
                <a:lnTo>
                  <a:pt x="32851" y="4358761"/>
                </a:lnTo>
                <a:lnTo>
                  <a:pt x="56760" y="4397183"/>
                </a:lnTo>
                <a:lnTo>
                  <a:pt x="86123" y="4431383"/>
                </a:lnTo>
                <a:lnTo>
                  <a:pt x="120323" y="4460745"/>
                </a:lnTo>
                <a:lnTo>
                  <a:pt x="158744" y="4484655"/>
                </a:lnTo>
                <a:lnTo>
                  <a:pt x="200772" y="4502495"/>
                </a:lnTo>
                <a:lnTo>
                  <a:pt x="245791" y="4513651"/>
                </a:lnTo>
                <a:lnTo>
                  <a:pt x="293184" y="4517506"/>
                </a:lnTo>
                <a:lnTo>
                  <a:pt x="14503066" y="4517506"/>
                </a:lnTo>
                <a:lnTo>
                  <a:pt x="14550459" y="4513651"/>
                </a:lnTo>
                <a:lnTo>
                  <a:pt x="14595478" y="4502495"/>
                </a:lnTo>
                <a:lnTo>
                  <a:pt x="14637506" y="4484655"/>
                </a:lnTo>
                <a:lnTo>
                  <a:pt x="14675928" y="4460745"/>
                </a:lnTo>
                <a:lnTo>
                  <a:pt x="14710128" y="4431383"/>
                </a:lnTo>
                <a:lnTo>
                  <a:pt x="14739490" y="4397183"/>
                </a:lnTo>
                <a:lnTo>
                  <a:pt x="14763399" y="4358761"/>
                </a:lnTo>
                <a:lnTo>
                  <a:pt x="14781239" y="4316733"/>
                </a:lnTo>
                <a:lnTo>
                  <a:pt x="14792395" y="4271714"/>
                </a:lnTo>
                <a:lnTo>
                  <a:pt x="14796251" y="4224321"/>
                </a:lnTo>
                <a:lnTo>
                  <a:pt x="14796251" y="293184"/>
                </a:lnTo>
                <a:lnTo>
                  <a:pt x="14792395" y="245788"/>
                </a:lnTo>
                <a:lnTo>
                  <a:pt x="14781239" y="200768"/>
                </a:lnTo>
                <a:lnTo>
                  <a:pt x="14763399" y="158740"/>
                </a:lnTo>
                <a:lnTo>
                  <a:pt x="14739490" y="120318"/>
                </a:lnTo>
                <a:lnTo>
                  <a:pt x="14710128" y="86119"/>
                </a:lnTo>
                <a:lnTo>
                  <a:pt x="14675928" y="56757"/>
                </a:lnTo>
                <a:lnTo>
                  <a:pt x="14637506" y="32849"/>
                </a:lnTo>
                <a:lnTo>
                  <a:pt x="14595478" y="15010"/>
                </a:lnTo>
                <a:lnTo>
                  <a:pt x="14550459" y="3855"/>
                </a:lnTo>
                <a:lnTo>
                  <a:pt x="145030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6600" y="1784668"/>
            <a:ext cx="14373682" cy="42528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A7224B3A-E56E-D104-402D-6E79A423E8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A37879-AAED-2088-0667-55C6F85E6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672819" y="1552846"/>
            <a:ext cx="11395710" cy="7910830"/>
          </a:xfrm>
          <a:custGeom>
            <a:avLst/>
            <a:gdLst/>
            <a:ahLst/>
            <a:cxnLst/>
            <a:rect l="l" t="t" r="r" b="b"/>
            <a:pathLst>
              <a:path w="11395710" h="7910830">
                <a:moveTo>
                  <a:pt x="11102007" y="0"/>
                </a:moveTo>
                <a:lnTo>
                  <a:pt x="293184" y="0"/>
                </a:lnTo>
                <a:lnTo>
                  <a:pt x="245791" y="3855"/>
                </a:lnTo>
                <a:lnTo>
                  <a:pt x="200772" y="15011"/>
                </a:lnTo>
                <a:lnTo>
                  <a:pt x="158744" y="32851"/>
                </a:lnTo>
                <a:lnTo>
                  <a:pt x="120323" y="56760"/>
                </a:lnTo>
                <a:lnTo>
                  <a:pt x="86123" y="86123"/>
                </a:lnTo>
                <a:lnTo>
                  <a:pt x="56760" y="120323"/>
                </a:lnTo>
                <a:lnTo>
                  <a:pt x="32851" y="158744"/>
                </a:lnTo>
                <a:lnTo>
                  <a:pt x="15011" y="200772"/>
                </a:lnTo>
                <a:lnTo>
                  <a:pt x="3855" y="245791"/>
                </a:lnTo>
                <a:lnTo>
                  <a:pt x="0" y="293184"/>
                </a:lnTo>
                <a:lnTo>
                  <a:pt x="0" y="7617066"/>
                </a:lnTo>
                <a:lnTo>
                  <a:pt x="3855" y="7664459"/>
                </a:lnTo>
                <a:lnTo>
                  <a:pt x="15011" y="7709478"/>
                </a:lnTo>
                <a:lnTo>
                  <a:pt x="32851" y="7751506"/>
                </a:lnTo>
                <a:lnTo>
                  <a:pt x="56760" y="7789928"/>
                </a:lnTo>
                <a:lnTo>
                  <a:pt x="86123" y="7824128"/>
                </a:lnTo>
                <a:lnTo>
                  <a:pt x="120323" y="7853490"/>
                </a:lnTo>
                <a:lnTo>
                  <a:pt x="158744" y="7877399"/>
                </a:lnTo>
                <a:lnTo>
                  <a:pt x="200772" y="7895240"/>
                </a:lnTo>
                <a:lnTo>
                  <a:pt x="245791" y="7906395"/>
                </a:lnTo>
                <a:lnTo>
                  <a:pt x="293184" y="7910251"/>
                </a:lnTo>
                <a:lnTo>
                  <a:pt x="11102007" y="7910251"/>
                </a:lnTo>
                <a:lnTo>
                  <a:pt x="11149400" y="7906395"/>
                </a:lnTo>
                <a:lnTo>
                  <a:pt x="11194419" y="7895240"/>
                </a:lnTo>
                <a:lnTo>
                  <a:pt x="11236447" y="7877399"/>
                </a:lnTo>
                <a:lnTo>
                  <a:pt x="11274869" y="7853490"/>
                </a:lnTo>
                <a:lnTo>
                  <a:pt x="11309069" y="7824128"/>
                </a:lnTo>
                <a:lnTo>
                  <a:pt x="11338431" y="7789928"/>
                </a:lnTo>
                <a:lnTo>
                  <a:pt x="11362340" y="7751506"/>
                </a:lnTo>
                <a:lnTo>
                  <a:pt x="11380181" y="7709478"/>
                </a:lnTo>
                <a:lnTo>
                  <a:pt x="11391336" y="7664459"/>
                </a:lnTo>
                <a:lnTo>
                  <a:pt x="11395192" y="7617066"/>
                </a:lnTo>
                <a:lnTo>
                  <a:pt x="11395192" y="293184"/>
                </a:lnTo>
                <a:lnTo>
                  <a:pt x="11391336" y="245791"/>
                </a:lnTo>
                <a:lnTo>
                  <a:pt x="11380181" y="200772"/>
                </a:lnTo>
                <a:lnTo>
                  <a:pt x="11362340" y="158744"/>
                </a:lnTo>
                <a:lnTo>
                  <a:pt x="11338431" y="120323"/>
                </a:lnTo>
                <a:lnTo>
                  <a:pt x="11309069" y="86123"/>
                </a:lnTo>
                <a:lnTo>
                  <a:pt x="11274869" y="56760"/>
                </a:lnTo>
                <a:lnTo>
                  <a:pt x="11236447" y="32851"/>
                </a:lnTo>
                <a:lnTo>
                  <a:pt x="11194419" y="15011"/>
                </a:lnTo>
                <a:lnTo>
                  <a:pt x="11149400" y="3855"/>
                </a:lnTo>
                <a:lnTo>
                  <a:pt x="111020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9556" y="1745873"/>
            <a:ext cx="11081725" cy="7524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2B7B8D09-4AD5-D219-9BE5-E15A7A62C9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2341859-94FC-5DB2-1B0C-2FF15F907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F53BA2-D601-3078-DAC3-279A2C4E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1015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24814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Angular and </a:t>
            </a:r>
            <a:r>
              <a:rPr lang="en-IN" sz="3600" kern="1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sphereicla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nodes in 3s –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1. 1,1           2. 1,0          3. 2,0       4,0,2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76942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49442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432468" y="2141579"/>
            <a:ext cx="168402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which of the following pairs is the probability of finding the electron in </a:t>
            </a:r>
            <a:r>
              <a:rPr lang="en-IN" sz="3600" kern="1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xy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-plane zero for both orbitals ?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D1D089-BC9E-9468-72BF-FA817DA762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l="2099" r="62639"/>
          <a:stretch/>
        </p:blipFill>
        <p:spPr>
          <a:xfrm>
            <a:off x="1289050" y="3693247"/>
            <a:ext cx="12296533" cy="2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162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13894"/>
            <a:ext cx="20093629" cy="1129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green and yellow sign&#10;&#10;Description automatically generated">
            <a:extLst>
              <a:ext uri="{FF2B5EF4-FFF2-40B4-BE49-F238E27FC236}">
                <a16:creationId xmlns:a16="http://schemas.microsoft.com/office/drawing/2014/main" id="{696674C0-0896-96DF-868F-5ED65296F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BD27F-137D-A820-086B-2D18F9BF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0002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8194B-15C8-32A5-5F42-82364A593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89" name="Picture 88" descr="A screenshot of a computer&#10;&#10;Description automatically generated" hidden="1">
            <a:extLst>
              <a:ext uri="{FF2B5EF4-FFF2-40B4-BE49-F238E27FC236}">
                <a16:creationId xmlns:a16="http://schemas.microsoft.com/office/drawing/2014/main" id="{9A7005D7-493D-60A3-3D76-94080C64A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36D7742C-8901-0430-270B-BD938EB09A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A6745D-C4EA-A403-8345-D361548B25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0000"/>
          <a:stretch/>
        </p:blipFill>
        <p:spPr>
          <a:xfrm>
            <a:off x="1947632" y="2987675"/>
            <a:ext cx="16208836" cy="488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76906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2341859-94FC-5DB2-1B0C-2FF15F907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F53BA2-D601-3078-DAC3-279A2C4E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0150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D2341859-94FC-5DB2-1B0C-2FF15F907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F53BA2-D601-3078-DAC3-279A2C4E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12129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9FD9D7-2277-326F-147E-CF2639E9E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 hidden="1"/>
          <p:cNvSpPr/>
          <p:nvPr/>
        </p:nvSpPr>
        <p:spPr>
          <a:xfrm>
            <a:off x="20941" y="0"/>
            <a:ext cx="20083158" cy="11305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37050" y="4886362"/>
            <a:ext cx="12262234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1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Rules </a:t>
            </a:r>
            <a:r>
              <a:rPr sz="4950" spc="-10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for </a:t>
            </a:r>
            <a:r>
              <a:rPr sz="4950" spc="-7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ﬁlling </a:t>
            </a:r>
            <a:r>
              <a:rPr sz="4950" spc="-6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of </a:t>
            </a:r>
            <a:r>
              <a:rPr sz="4950" spc="-12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orbitals </a:t>
            </a:r>
            <a:r>
              <a:rPr sz="4950" spc="-13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in</a:t>
            </a:r>
            <a:r>
              <a:rPr sz="4950" spc="-34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 </a:t>
            </a:r>
            <a:r>
              <a:rPr sz="4950" spc="-11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rPr>
              <a:t>atom</a:t>
            </a:r>
            <a:endParaRPr sz="4950" dirty="0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0"/>
            <a:ext cx="20093629" cy="11305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CB1893-CDA8-D173-0062-B07AF254A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6207" y="1330420"/>
            <a:ext cx="7292843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235" dirty="0"/>
              <a:t>Energies </a:t>
            </a:r>
            <a:r>
              <a:rPr sz="4950" spc="-65" dirty="0"/>
              <a:t>of</a:t>
            </a:r>
            <a:r>
              <a:rPr sz="4950" spc="-100" dirty="0"/>
              <a:t> </a:t>
            </a:r>
            <a:r>
              <a:rPr sz="4950" spc="-130" dirty="0"/>
              <a:t>orbitals</a:t>
            </a:r>
            <a:endParaRPr sz="4950" dirty="0"/>
          </a:p>
        </p:txBody>
      </p:sp>
      <p:sp>
        <p:nvSpPr>
          <p:cNvPr id="4" name="object 4"/>
          <p:cNvSpPr txBox="1"/>
          <p:nvPr/>
        </p:nvSpPr>
        <p:spPr>
          <a:xfrm>
            <a:off x="1616207" y="2796344"/>
            <a:ext cx="514667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single-electron</a:t>
            </a:r>
            <a:r>
              <a:rPr sz="3300" spc="-1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systems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6207" y="5404432"/>
            <a:ext cx="497332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multi-electron</a:t>
            </a:r>
            <a:r>
              <a:rPr sz="3300" spc="-1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systems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3710BE3E-FE12-EBF4-9432-813BDE3BED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70" y="0"/>
            <a:ext cx="20093629" cy="11305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C9E827-AC97-C241-6BB2-84E079E39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47446" y="1330420"/>
            <a:ext cx="12162204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2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Rules </a:t>
            </a:r>
            <a:r>
              <a:rPr sz="4950" b="1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sz="4950" b="1" spc="-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ﬁlling </a:t>
            </a:r>
            <a:r>
              <a:rPr sz="4950" b="1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4950" b="1" spc="-1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 </a:t>
            </a:r>
            <a:r>
              <a:rPr sz="4950" b="1" spc="-1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4950" b="1" spc="-3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950" b="1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</a:t>
            </a:r>
            <a:endParaRPr sz="495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7446" y="2796344"/>
            <a:ext cx="1445958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-1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Aufbau</a:t>
            </a:r>
            <a:r>
              <a:rPr sz="3300" b="1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b="1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</a:t>
            </a:r>
            <a:r>
              <a:rPr sz="3300" b="1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ground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state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atoms,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are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filled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order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their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increasing</a:t>
            </a:r>
            <a:r>
              <a:rPr sz="3300" spc="-229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energies.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66551" y="4149203"/>
            <a:ext cx="6724727" cy="67711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83007A85-E5C8-6CF6-5497-84C0BA343D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941" y="0"/>
            <a:ext cx="20083158" cy="11305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D9DD23-26E0-D3F4-9637-4C5F0E4EA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8987" y="1330420"/>
            <a:ext cx="1162685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35" dirty="0"/>
              <a:t>Writing </a:t>
            </a:r>
            <a:r>
              <a:rPr sz="4950" spc="-150" dirty="0"/>
              <a:t>electronic conﬁguration </a:t>
            </a:r>
            <a:r>
              <a:rPr sz="4950" spc="-65" dirty="0"/>
              <a:t>of</a:t>
            </a:r>
            <a:r>
              <a:rPr sz="4950" spc="-190" dirty="0"/>
              <a:t> </a:t>
            </a:r>
            <a:r>
              <a:rPr sz="4950" spc="-135" dirty="0"/>
              <a:t>atoms</a:t>
            </a:r>
            <a:endParaRPr sz="4950"/>
          </a:p>
        </p:txBody>
      </p:sp>
      <p:sp>
        <p:nvSpPr>
          <p:cNvPr id="4" name="object 4"/>
          <p:cNvSpPr/>
          <p:nvPr/>
        </p:nvSpPr>
        <p:spPr>
          <a:xfrm>
            <a:off x="1597592" y="2479700"/>
            <a:ext cx="7210425" cy="8162290"/>
          </a:xfrm>
          <a:custGeom>
            <a:avLst/>
            <a:gdLst/>
            <a:ahLst/>
            <a:cxnLst/>
            <a:rect l="l" t="t" r="r" b="b"/>
            <a:pathLst>
              <a:path w="7210425" h="8162290">
                <a:moveTo>
                  <a:pt x="6916993" y="0"/>
                </a:moveTo>
                <a:lnTo>
                  <a:pt x="293184" y="0"/>
                </a:lnTo>
                <a:lnTo>
                  <a:pt x="245791" y="3855"/>
                </a:lnTo>
                <a:lnTo>
                  <a:pt x="200772" y="15011"/>
                </a:lnTo>
                <a:lnTo>
                  <a:pt x="158744" y="32851"/>
                </a:lnTo>
                <a:lnTo>
                  <a:pt x="120323" y="56760"/>
                </a:lnTo>
                <a:lnTo>
                  <a:pt x="86123" y="86123"/>
                </a:lnTo>
                <a:lnTo>
                  <a:pt x="56760" y="120323"/>
                </a:lnTo>
                <a:lnTo>
                  <a:pt x="32851" y="158744"/>
                </a:lnTo>
                <a:lnTo>
                  <a:pt x="15011" y="200772"/>
                </a:lnTo>
                <a:lnTo>
                  <a:pt x="3855" y="245791"/>
                </a:lnTo>
                <a:lnTo>
                  <a:pt x="0" y="293184"/>
                </a:lnTo>
                <a:lnTo>
                  <a:pt x="0" y="7868639"/>
                </a:lnTo>
                <a:lnTo>
                  <a:pt x="3855" y="7916033"/>
                </a:lnTo>
                <a:lnTo>
                  <a:pt x="15011" y="7961051"/>
                </a:lnTo>
                <a:lnTo>
                  <a:pt x="32851" y="8003079"/>
                </a:lnTo>
                <a:lnTo>
                  <a:pt x="56760" y="8041501"/>
                </a:lnTo>
                <a:lnTo>
                  <a:pt x="86123" y="8075701"/>
                </a:lnTo>
                <a:lnTo>
                  <a:pt x="120323" y="8105064"/>
                </a:lnTo>
                <a:lnTo>
                  <a:pt x="158744" y="8128973"/>
                </a:lnTo>
                <a:lnTo>
                  <a:pt x="200772" y="8146813"/>
                </a:lnTo>
                <a:lnTo>
                  <a:pt x="245791" y="8157969"/>
                </a:lnTo>
                <a:lnTo>
                  <a:pt x="293184" y="8161824"/>
                </a:lnTo>
                <a:lnTo>
                  <a:pt x="6916993" y="8161824"/>
                </a:lnTo>
                <a:lnTo>
                  <a:pt x="6964386" y="8157969"/>
                </a:lnTo>
                <a:lnTo>
                  <a:pt x="7009405" y="8146813"/>
                </a:lnTo>
                <a:lnTo>
                  <a:pt x="7051433" y="8128973"/>
                </a:lnTo>
                <a:lnTo>
                  <a:pt x="7089855" y="8105064"/>
                </a:lnTo>
                <a:lnTo>
                  <a:pt x="7124055" y="8075701"/>
                </a:lnTo>
                <a:lnTo>
                  <a:pt x="7153417" y="8041501"/>
                </a:lnTo>
                <a:lnTo>
                  <a:pt x="7177327" y="8003079"/>
                </a:lnTo>
                <a:lnTo>
                  <a:pt x="7195167" y="7961051"/>
                </a:lnTo>
                <a:lnTo>
                  <a:pt x="7206322" y="7916033"/>
                </a:lnTo>
                <a:lnTo>
                  <a:pt x="7210178" y="7868639"/>
                </a:lnTo>
                <a:lnTo>
                  <a:pt x="7210178" y="293184"/>
                </a:lnTo>
                <a:lnTo>
                  <a:pt x="7206322" y="245791"/>
                </a:lnTo>
                <a:lnTo>
                  <a:pt x="7195167" y="200772"/>
                </a:lnTo>
                <a:lnTo>
                  <a:pt x="7177327" y="158744"/>
                </a:lnTo>
                <a:lnTo>
                  <a:pt x="7153417" y="120323"/>
                </a:lnTo>
                <a:lnTo>
                  <a:pt x="7124055" y="86123"/>
                </a:lnTo>
                <a:lnTo>
                  <a:pt x="7089855" y="56760"/>
                </a:lnTo>
                <a:lnTo>
                  <a:pt x="7051433" y="32851"/>
                </a:lnTo>
                <a:lnTo>
                  <a:pt x="7009405" y="15011"/>
                </a:lnTo>
                <a:lnTo>
                  <a:pt x="6964386" y="3855"/>
                </a:lnTo>
                <a:lnTo>
                  <a:pt x="69169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65814" y="2745728"/>
            <a:ext cx="6473729" cy="76297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573EFB43-81F2-D4C7-CAC0-C67AD2E3EF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941" y="0"/>
            <a:ext cx="20083158" cy="11305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17B1C9-7C17-006C-764E-FD408CACC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707152" y="1602045"/>
            <a:ext cx="14668337" cy="73636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91435" y="1586339"/>
          <a:ext cx="14667865" cy="73636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4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6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9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6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1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636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Picture 4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1689C2C9-7052-DBA8-4A1D-EE5D2BB316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CF2BA1-7D84-5E8B-711F-887283BDD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691210" y="1547847"/>
            <a:ext cx="14191615" cy="5470525"/>
          </a:xfrm>
          <a:custGeom>
            <a:avLst/>
            <a:gdLst/>
            <a:ahLst/>
            <a:cxnLst/>
            <a:rect l="l" t="t" r="r" b="b"/>
            <a:pathLst>
              <a:path w="14191615" h="5470525">
                <a:moveTo>
                  <a:pt x="13871253" y="0"/>
                </a:moveTo>
                <a:lnTo>
                  <a:pt x="320346" y="0"/>
                </a:lnTo>
                <a:lnTo>
                  <a:pt x="273172" y="3490"/>
                </a:lnTo>
                <a:lnTo>
                  <a:pt x="228092" y="13623"/>
                </a:lnTo>
                <a:lnTo>
                  <a:pt x="185611" y="29893"/>
                </a:lnTo>
                <a:lnTo>
                  <a:pt x="146236" y="51796"/>
                </a:lnTo>
                <a:lnTo>
                  <a:pt x="110471" y="78826"/>
                </a:lnTo>
                <a:lnTo>
                  <a:pt x="78821" y="110477"/>
                </a:lnTo>
                <a:lnTo>
                  <a:pt x="51793" y="146243"/>
                </a:lnTo>
                <a:lnTo>
                  <a:pt x="29892" y="185620"/>
                </a:lnTo>
                <a:lnTo>
                  <a:pt x="13622" y="228101"/>
                </a:lnTo>
                <a:lnTo>
                  <a:pt x="3489" y="273182"/>
                </a:lnTo>
                <a:lnTo>
                  <a:pt x="0" y="320356"/>
                </a:lnTo>
                <a:lnTo>
                  <a:pt x="0" y="5149738"/>
                </a:lnTo>
                <a:lnTo>
                  <a:pt x="3489" y="5196912"/>
                </a:lnTo>
                <a:lnTo>
                  <a:pt x="13622" y="5241992"/>
                </a:lnTo>
                <a:lnTo>
                  <a:pt x="29892" y="5284473"/>
                </a:lnTo>
                <a:lnTo>
                  <a:pt x="51793" y="5323848"/>
                </a:lnTo>
                <a:lnTo>
                  <a:pt x="78821" y="5359613"/>
                </a:lnTo>
                <a:lnTo>
                  <a:pt x="110471" y="5391262"/>
                </a:lnTo>
                <a:lnTo>
                  <a:pt x="146236" y="5418291"/>
                </a:lnTo>
                <a:lnTo>
                  <a:pt x="185611" y="5440192"/>
                </a:lnTo>
                <a:lnTo>
                  <a:pt x="228092" y="5456462"/>
                </a:lnTo>
                <a:lnTo>
                  <a:pt x="273172" y="5466594"/>
                </a:lnTo>
                <a:lnTo>
                  <a:pt x="320346" y="5470084"/>
                </a:lnTo>
                <a:lnTo>
                  <a:pt x="13871253" y="5470084"/>
                </a:lnTo>
                <a:lnTo>
                  <a:pt x="13918427" y="5466594"/>
                </a:lnTo>
                <a:lnTo>
                  <a:pt x="13963507" y="5456462"/>
                </a:lnTo>
                <a:lnTo>
                  <a:pt x="14005987" y="5440192"/>
                </a:lnTo>
                <a:lnTo>
                  <a:pt x="14045362" y="5418291"/>
                </a:lnTo>
                <a:lnTo>
                  <a:pt x="14081128" y="5391262"/>
                </a:lnTo>
                <a:lnTo>
                  <a:pt x="14112777" y="5359613"/>
                </a:lnTo>
                <a:lnTo>
                  <a:pt x="14139805" y="5323848"/>
                </a:lnTo>
                <a:lnTo>
                  <a:pt x="14161707" y="5284473"/>
                </a:lnTo>
                <a:lnTo>
                  <a:pt x="14177977" y="5241992"/>
                </a:lnTo>
                <a:lnTo>
                  <a:pt x="14188109" y="5196912"/>
                </a:lnTo>
                <a:lnTo>
                  <a:pt x="14191599" y="5149738"/>
                </a:lnTo>
                <a:lnTo>
                  <a:pt x="14191599" y="320356"/>
                </a:lnTo>
                <a:lnTo>
                  <a:pt x="14188109" y="273182"/>
                </a:lnTo>
                <a:lnTo>
                  <a:pt x="14177977" y="228101"/>
                </a:lnTo>
                <a:lnTo>
                  <a:pt x="14161707" y="185620"/>
                </a:lnTo>
                <a:lnTo>
                  <a:pt x="14139805" y="146243"/>
                </a:lnTo>
                <a:lnTo>
                  <a:pt x="14112777" y="110477"/>
                </a:lnTo>
                <a:lnTo>
                  <a:pt x="14081128" y="78826"/>
                </a:lnTo>
                <a:lnTo>
                  <a:pt x="14045362" y="51796"/>
                </a:lnTo>
                <a:lnTo>
                  <a:pt x="14005987" y="29893"/>
                </a:lnTo>
                <a:lnTo>
                  <a:pt x="13963507" y="13623"/>
                </a:lnTo>
                <a:lnTo>
                  <a:pt x="13918427" y="3490"/>
                </a:lnTo>
                <a:lnTo>
                  <a:pt x="1387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53786" y="1694597"/>
            <a:ext cx="13866454" cy="51765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3DD5A567-92C3-5DB4-F657-1DB885E189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151CB5-6B2F-8397-FC17-9FFD25CA6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60864" y="1252183"/>
            <a:ext cx="10015186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-26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Pauli’s </a:t>
            </a:r>
            <a:r>
              <a:rPr sz="5200" b="1" spc="-36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Exclusion</a:t>
            </a:r>
            <a:r>
              <a:rPr sz="5200" b="1" spc="-20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5200" b="1" spc="-27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principle</a:t>
            </a:r>
            <a:endParaRPr sz="5200" dirty="0">
              <a:ln>
                <a:solidFill>
                  <a:srgbClr val="92D050"/>
                </a:solidFill>
              </a:ln>
              <a:solidFill>
                <a:srgbClr val="92D05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2277" y="2258561"/>
            <a:ext cx="1460246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two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atom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four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quantum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numbers.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5545ACBC-40F9-934C-6DBA-D834F7D6AC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F94850-02D6-BB63-9A54-119325C77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600573" y="1252183"/>
            <a:ext cx="12185277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-35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Hund’s </a:t>
            </a:r>
            <a:r>
              <a:rPr sz="5200" b="1" spc="-27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rule </a:t>
            </a:r>
            <a:r>
              <a:rPr sz="5200" b="1" spc="-18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sz="5200" b="1" spc="-32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maximum</a:t>
            </a:r>
            <a:r>
              <a:rPr sz="5200" b="1" spc="-55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5200" b="1" spc="-200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multiplicity</a:t>
            </a:r>
            <a:endParaRPr sz="5200" dirty="0">
              <a:ln>
                <a:solidFill>
                  <a:srgbClr val="92D050"/>
                </a:solidFill>
              </a:ln>
              <a:solidFill>
                <a:srgbClr val="92D05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31986" y="2258561"/>
            <a:ext cx="16346169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4527530" algn="l"/>
              </a:tabLst>
            </a:pP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Pairing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e-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belonging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subs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hell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doesn't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take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place	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until</a:t>
            </a:r>
            <a:r>
              <a:rPr sz="3300" spc="-17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each 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orbital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6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subshell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has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got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e-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each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sz="3300" spc="-1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parallel</a:t>
            </a:r>
            <a:r>
              <a:rPr sz="3300" spc="-1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spin.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BF55E2F4-D25A-AD77-D1BA-D2D0486E6D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69D6EB86-B15D-E031-0FE1-D2C61D277A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D71057-F279-B6F7-AA85-518C8160C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AC6D4F-4717-6C7E-CFA4-43A318254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2" name="Picture 1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5B6D9C43-6B5A-5DBD-2EDD-717AF3CD4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895661-D506-8039-120B-EB763C128E0A}"/>
              </a:ext>
            </a:extLst>
          </p:cNvPr>
          <p:cNvSpPr/>
          <p:nvPr/>
        </p:nvSpPr>
        <p:spPr>
          <a:xfrm>
            <a:off x="4966362" y="4587875"/>
            <a:ext cx="1017137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Stability of Completely Filled</a:t>
            </a:r>
          </a:p>
          <a:p>
            <a:pPr algn="ctr"/>
            <a:r>
              <a:rPr lang="en-US" sz="5400" b="1" cap="none" spc="0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And Half-Filled Subshells 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B8E0E14-043D-FD46-AFF9-2974147B1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6042" y="1252183"/>
            <a:ext cx="16543208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spc="-185" dirty="0"/>
              <a:t>Stability </a:t>
            </a:r>
            <a:r>
              <a:rPr sz="5200" spc="-180" dirty="0"/>
              <a:t>of </a:t>
            </a:r>
            <a:r>
              <a:rPr sz="5200" spc="-265" dirty="0"/>
              <a:t>completely </a:t>
            </a:r>
            <a:r>
              <a:rPr sz="5200" spc="-185" dirty="0"/>
              <a:t>ﬁlled </a:t>
            </a:r>
            <a:r>
              <a:rPr sz="5200" spc="-360" dirty="0"/>
              <a:t>and </a:t>
            </a:r>
            <a:r>
              <a:rPr sz="5200" spc="-130" dirty="0"/>
              <a:t>half-ﬁlled </a:t>
            </a:r>
            <a:r>
              <a:rPr sz="5200" spc="-310" dirty="0"/>
              <a:t>subshells</a:t>
            </a:r>
            <a:endParaRPr sz="5200" dirty="0"/>
          </a:p>
        </p:txBody>
      </p:sp>
      <p:sp>
        <p:nvSpPr>
          <p:cNvPr id="3" name="object 3"/>
          <p:cNvSpPr txBox="1"/>
          <p:nvPr/>
        </p:nvSpPr>
        <p:spPr>
          <a:xfrm>
            <a:off x="1617455" y="2258561"/>
            <a:ext cx="16095344" cy="3041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790170" algn="l"/>
                <a:tab pos="13963650" algn="l"/>
              </a:tabLst>
            </a:pP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Half-</a:t>
            </a:r>
            <a:r>
              <a:rPr lang="en-US"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fi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lled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completely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filled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subshells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(particularly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latter)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7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sz="3300" spc="-8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some</a:t>
            </a:r>
            <a:r>
              <a:rPr lang="en-US" sz="3300" spc="3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special</a:t>
            </a:r>
            <a:r>
              <a:rPr sz="3300" spc="-1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bility.</a:t>
            </a:r>
            <a:r>
              <a:rPr sz="3300" spc="-1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stability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half-lled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completely</a:t>
            </a:r>
            <a:r>
              <a:rPr sz="3300" spc="-9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5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filled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subshells</a:t>
            </a:r>
            <a:r>
              <a:rPr sz="3300" spc="-8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sz="3300" spc="-9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lang="en-US" sz="3300" spc="-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attributed </a:t>
            </a:r>
            <a:r>
              <a:rPr sz="3300" spc="6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 </a:t>
            </a:r>
            <a:r>
              <a:rPr sz="3300" spc="4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following: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89255" indent="-377190">
              <a:lnSpc>
                <a:spcPts val="3960"/>
              </a:lnSpc>
              <a:buChar char="•"/>
              <a:tabLst>
                <a:tab pos="389255" algn="l"/>
                <a:tab pos="389890" algn="l"/>
              </a:tabLst>
            </a:pPr>
            <a:r>
              <a:rPr sz="3300" spc="4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symmetrical </a:t>
            </a:r>
            <a:r>
              <a:rPr sz="3300" spc="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distribution </a:t>
            </a:r>
            <a:r>
              <a:rPr sz="3300" spc="1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sz="3300" spc="-40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15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electrons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89255" indent="-377190">
              <a:lnSpc>
                <a:spcPts val="3960"/>
              </a:lnSpc>
              <a:buChar char="•"/>
              <a:tabLst>
                <a:tab pos="389255" algn="l"/>
                <a:tab pos="389890" algn="l"/>
              </a:tabLst>
            </a:pPr>
            <a:r>
              <a:rPr sz="3300" spc="-3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exchange</a:t>
            </a:r>
            <a:r>
              <a:rPr sz="3300" spc="-11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300" spc="-5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energy</a:t>
            </a:r>
            <a:endParaRPr sz="33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0170" y="5869475"/>
            <a:ext cx="4438168" cy="2958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82502" y="5869475"/>
            <a:ext cx="4347050" cy="2958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61863" y="5877512"/>
            <a:ext cx="4349741" cy="29427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 descr="A green and yellow sign&#10;&#10;Description automatically generated" hidden="1">
            <a:extLst>
              <a:ext uri="{FF2B5EF4-FFF2-40B4-BE49-F238E27FC236}">
                <a16:creationId xmlns:a16="http://schemas.microsoft.com/office/drawing/2014/main" id="{392E5D4D-B633-FAF7-E0AC-546A1CCEE7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88062DF6-80D4-FD43-C836-B9290E2B11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001327-273C-BB00-6582-902D21425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361708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Electron occupies the available orbital singly before pairing in any  one orbital occurs, it 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Pauli’s exclusion principle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Hund’s Rule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Heisenberg’s principle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IN" sz="3600" kern="1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Prout’s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hypothesis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167228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4d subshell is complete, the newly entering electrons goes into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5f     2. 5s      3. 5p     4. 6d Orbital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20727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361708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given atom no two electrons can have the same values for all the four quantum numbers. This is called 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Hund’s rule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Aufbau’s principle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Uncertainty principle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Pauli’s exclusion principle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88886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361708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Electron occupies the available orbital singly before pairing in any  one orbital occurs, it 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Pauli’s exclusion principle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Hund’s Rule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Heisenberg’s principle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IN" sz="3600" kern="1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Prout’s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hypothesis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492722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77463-EEF2-A51B-A0B0-A6786D04CB8B}"/>
              </a:ext>
            </a:extLst>
          </p:cNvPr>
          <p:cNvSpPr txBox="1"/>
          <p:nvPr/>
        </p:nvSpPr>
        <p:spPr>
          <a:xfrm>
            <a:off x="1670050" y="4054475"/>
            <a:ext cx="13625429" cy="4404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the Statement-I and Statement-II carefully to mark the correct option out of the options given below :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Both the statement are correct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Both the statement are incorrect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Statement-I is correct but Statement-II is incorrect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Statement-I are incorrect but statement II is correct</a:t>
            </a:r>
            <a:b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23152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1064814" y="2301875"/>
            <a:ext cx="17902635" cy="243149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Statement-I: The 19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electron in potassium atom enters into 4s-orbital and not the 3d-orbital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Statement-II: (n+1) rule is followed for determining the orbital of the lowest energy state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3B651-1BB1-4FEE-FA07-16D6FC8059C8}"/>
              </a:ext>
            </a:extLst>
          </p:cNvPr>
          <p:cNvSpPr txBox="1"/>
          <p:nvPr/>
        </p:nvSpPr>
        <p:spPr>
          <a:xfrm>
            <a:off x="1212850" y="5819499"/>
            <a:ext cx="17902635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Statement-I : Bohr model fails in case of multielectron species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Statement-II: It does not mention electron-electron interaction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28153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1212850" y="1997075"/>
            <a:ext cx="16840200" cy="124591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Statement-I: 2p orbitals do not have spherical nodes. </a:t>
            </a:r>
            <a:endParaRPr lang="en-US" sz="36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Statement-II: The number of spherical nodes in p-orbitals is given by (n-2)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416864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B4173-FC4F-F232-F7DC-A964AF6ECBE3}"/>
              </a:ext>
            </a:extLst>
          </p:cNvPr>
          <p:cNvSpPr txBox="1"/>
          <p:nvPr/>
        </p:nvSpPr>
        <p:spPr>
          <a:xfrm>
            <a:off x="1102226" y="1807422"/>
            <a:ext cx="18535328" cy="8556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Assertion and Reason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the assertion and reason carefully to mark the correct option out of the options given below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marR="0" indent="-7429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arenBoth"/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both Assertion and Reason are correct, and Reason is the correct explanation of Assertion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 If both Assertion  and Reason are correct, and Reason is not the correct explanation of Assertion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If assertion is correct and Reason is incorrect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b="1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If Assertion is incorrect but Reason is correct</a:t>
            </a: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76552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Assertion :- The ground state configuration of Cr is 3d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,4a</a:t>
            </a:r>
            <a:r>
              <a:rPr lang="en-IN" sz="3600" kern="1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Reason : -  A set of exactly half filled orbitals containing parallel spin arrangement provide extra stability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58005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1ECC2-F7DC-E1BE-307F-755BE5312A77}"/>
              </a:ext>
            </a:extLst>
          </p:cNvPr>
          <p:cNvSpPr/>
          <p:nvPr/>
        </p:nvSpPr>
        <p:spPr>
          <a:xfrm>
            <a:off x="7080250" y="635334"/>
            <a:ext cx="4809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92D050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2584450" y="2378075"/>
            <a:ext cx="16840200" cy="183870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Assertion : - In an atom, the velocity of electron in the higher orbits keeps on decreasing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6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Reason : Velocity of electron is inversely proportional to radius of the orbit</a:t>
            </a:r>
            <a:endParaRPr lang="en-US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702042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154B677B-2448-9272-1E84-D5BD22C3E4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2FA4C4-C570-BD74-A780-6165E4B5A6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224996-4918-C210-44E9-3C37766C87D1}"/>
              </a:ext>
            </a:extLst>
          </p:cNvPr>
          <p:cNvSpPr txBox="1"/>
          <p:nvPr/>
        </p:nvSpPr>
        <p:spPr>
          <a:xfrm>
            <a:off x="0" y="-25221"/>
            <a:ext cx="16840200" cy="11178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Match the Column</a:t>
            </a:r>
            <a:endParaRPr lang="en-US" sz="32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kern="1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Match the items in Column-I with those in Column-II</a:t>
            </a:r>
            <a:endParaRPr lang="en-US" sz="32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294C7-719A-3F4E-3E71-7F35039EB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05649"/>
            <a:ext cx="7689850" cy="101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87018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yellow sign&#10;&#10;Description automatically generated">
            <a:extLst>
              <a:ext uri="{FF2B5EF4-FFF2-40B4-BE49-F238E27FC236}">
                <a16:creationId xmlns:a16="http://schemas.microsoft.com/office/drawing/2014/main" id="{88062DF6-80D4-FD43-C836-B9290E2B11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320675"/>
            <a:ext cx="2380928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001327-273C-BB00-6582-902D21425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48674E-5758-59C8-CFE9-E36D35268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72"/>
            <a:ext cx="11309350" cy="11309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71D711-4C7F-1273-C720-F4CE88BD53BC}"/>
              </a:ext>
            </a:extLst>
          </p:cNvPr>
          <p:cNvSpPr/>
          <p:nvPr/>
        </p:nvSpPr>
        <p:spPr>
          <a:xfrm>
            <a:off x="11740737" y="5045075"/>
            <a:ext cx="793198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325133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4080</Words>
  <Application>Microsoft Office PowerPoint</Application>
  <PresentationFormat>Custom</PresentationFormat>
  <Paragraphs>412</Paragraphs>
  <Slides>206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206</vt:i4>
      </vt:variant>
    </vt:vector>
  </HeadingPairs>
  <TitlesOfParts>
    <vt:vector size="214" baseType="lpstr">
      <vt:lpstr>Arial</vt:lpstr>
      <vt:lpstr>Calibri</vt:lpstr>
      <vt:lpstr>Helvetica</vt:lpstr>
      <vt:lpstr>Myriad Pro</vt:lpstr>
      <vt:lpstr>Tahoma</vt:lpstr>
      <vt:lpstr>Times New Roman</vt:lpstr>
      <vt:lpstr>Office Theme</vt:lpstr>
      <vt:lpstr>Equation.DSMT4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Atomic number, mass number and atomic symbols</vt:lpstr>
      <vt:lpstr>Isotopes Atoms of the same element having same atomic  number( p+), but different mass number (p++ n0)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Developments leading to the Bohr model of atom</vt:lpstr>
      <vt:lpstr>Wave nature of Electromagnetic Radiation</vt:lpstr>
      <vt:lpstr>When electrically charged particle moves under acceleration, alternating electrical and mag-  netic fields are produced and transmitted. These fields are transmitted in the form of waves  called Electromagnetic Waves.</vt:lpstr>
      <vt:lpstr>Wavelength (λ)</vt:lpstr>
      <vt:lpstr>Amplitude (A) Height of the crest or depth of the trough.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Particle nature of Electromagnetic Radiation</vt:lpstr>
      <vt:lpstr>Wave nature or classical physics failed to explain:</vt:lpstr>
      <vt:lpstr>Black-Body Radiation</vt:lpstr>
      <vt:lpstr>Planck’s Quantum theory</vt:lpstr>
      <vt:lpstr>PowerPoint Presentation</vt:lpstr>
      <vt:lpstr>PowerPoint Presentation</vt:lpstr>
      <vt:lpstr>PowerPoint Presentation</vt:lpstr>
      <vt:lpstr>1 electron volt (eV):</vt:lpstr>
      <vt:lpstr>PowerPoint Presentation</vt:lpstr>
      <vt:lpstr>Experimental observation:</vt:lpstr>
      <vt:lpstr>PowerPoint Presentation</vt:lpstr>
      <vt:lpstr>PowerPoint Presentation</vt:lpstr>
      <vt:lpstr>Einstein was able to explain photoelectric effect using  Planck’s Quantum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Evidence for the quantized electronic energy levels</vt:lpstr>
      <vt:lpstr>Atomic Emission:</vt:lpstr>
      <vt:lpstr>Line spectrum of Hydrogen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Dual nature of electromagnetic radiation</vt:lpstr>
      <vt:lpstr>BOHR’s model for Hydrogen atom (Neils Bohr-1913)</vt:lpstr>
      <vt:lpstr>PowerPoint Presentation</vt:lpstr>
      <vt:lpstr>Calculation of the radius of the Bohr’s orbit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energy is –ve?</vt:lpstr>
      <vt:lpstr>PowerPoint Presentation</vt:lpstr>
      <vt:lpstr>Failures of Bohr’s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Towards Quantum Mechanical Model of Atom</vt:lpstr>
      <vt:lpstr>Dual Nature of Matter De-Broglie (1924)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Q: Why e- doesn't exist in nucleus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QUANTUM MECHANICAL MODEL OF ATOM</vt:lpstr>
      <vt:lpstr>Schrödinger Equation</vt:lpstr>
      <vt:lpstr>PowerPoint Presentation</vt:lpstr>
      <vt:lpstr>PowerPoint Presentation</vt:lpstr>
      <vt:lpstr>Important Features of the Quantum Mechanical Model of Atom</vt:lpstr>
      <vt:lpstr>The probability of finding an electron at a point within an atom is proportional to the square  of the orbital wave function i.e., |ψ|2 at that point. |ψ|2 is known as probability density and is  always positive.</vt:lpstr>
      <vt:lpstr>Orbit</vt:lpstr>
      <vt:lpstr>PowerPoint Presentation</vt:lpstr>
      <vt:lpstr>PowerPoint Presentation</vt:lpstr>
      <vt:lpstr>Quantum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only possible values of a spin quantum number are +½ or -½ (sometimes referred to as  'spin up' and 'spin down'). The value of spin is a quantum state, not something so easily  understood as the direction in which an electron spins!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Orbital s</vt:lpstr>
      <vt:lpstr>Orbitals</vt:lpstr>
      <vt:lpstr>Orbitals</vt:lpstr>
      <vt:lpstr>Nodes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Rules for ﬁlling of orbitals in atom</vt:lpstr>
      <vt:lpstr>Energies of orbitals</vt:lpstr>
      <vt:lpstr>PowerPoint Presentation</vt:lpstr>
      <vt:lpstr>Writing electronic conﬁguration of atoms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Stability of completely ﬁlled and half-ﬁlled subshells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of atom_V4</dc:title>
  <dc:creator>JEMSHEER</dc:creator>
  <cp:lastModifiedBy>jamsheer k</cp:lastModifiedBy>
  <cp:revision>13</cp:revision>
  <dcterms:created xsi:type="dcterms:W3CDTF">2023-09-12T04:57:47Z</dcterms:created>
  <dcterms:modified xsi:type="dcterms:W3CDTF">2024-06-21T19:40:45Z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2023-09-12T00:00:00Z</vt:filetime>
  </property>
  <property fmtid="{D5CDD505-2E9C-101B-9397-08002B2CF9AE}" pid="3" name="Creator">
    <vt:lpwstr>Adobe Illustrator 27.1 (Windows)</vt:lpwstr>
  </property>
  <property fmtid="{D5CDD505-2E9C-101B-9397-08002B2CF9AE}" pid="4" name="LastSaved">
    <vt:filetime>2023-09-12T00:00:00Z</vt:filetime>
  </property>
</Properties>
</file>